
<file path=[Content_Types].xml><?xml version="1.0" encoding="utf-8"?>
<Types xmlns="http://schemas.openxmlformats.org/package/2006/content-types">
  <Override PartName="/ppt/slides/slide6.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docProps/custom.xml" ContentType="application/vnd.openxmlformats-officedocument.custom-properties+xml"/>
  <Override PartName="/ppt/commentAuthors.xml" ContentType="application/vnd.openxmlformats-officedocument.presentationml.commentAuthor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mp3"/>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handoutMasterIdLst>
    <p:handoutMasterId r:id="rId29"/>
  </p:handoutMasterIdLst>
  <p:sldIdLst>
    <p:sldId id="289" r:id="rId2"/>
    <p:sldId id="290" r:id="rId3"/>
    <p:sldId id="291" r:id="rId4"/>
    <p:sldId id="259" r:id="rId5"/>
    <p:sldId id="260" r:id="rId6"/>
    <p:sldId id="261" r:id="rId7"/>
    <p:sldId id="262" r:id="rId8"/>
    <p:sldId id="263" r:id="rId9"/>
    <p:sldId id="264" r:id="rId10"/>
    <p:sldId id="292" r:id="rId11"/>
    <p:sldId id="266" r:id="rId12"/>
    <p:sldId id="267" r:id="rId13"/>
    <p:sldId id="268" r:id="rId14"/>
    <p:sldId id="269" r:id="rId15"/>
    <p:sldId id="293" r:id="rId16"/>
    <p:sldId id="271" r:id="rId17"/>
    <p:sldId id="276" r:id="rId18"/>
    <p:sldId id="272" r:id="rId19"/>
    <p:sldId id="275" r:id="rId20"/>
    <p:sldId id="273" r:id="rId21"/>
    <p:sldId id="294" r:id="rId22"/>
    <p:sldId id="278" r:id="rId23"/>
    <p:sldId id="279" r:id="rId24"/>
    <p:sldId id="280" r:id="rId25"/>
    <p:sldId id="281" r:id="rId26"/>
    <p:sldId id="296" r:id="rId27"/>
  </p:sldIdLst>
  <p:sldSz cx="14711363" cy="10801350"/>
  <p:notesSz cx="6888163" cy="10020300"/>
  <p:custDataLst>
    <p:tags r:id="rId30"/>
  </p:custDataLst>
  <p:defaultTextStyle>
    <a:defPPr>
      <a:defRPr lang="zh-CN"/>
    </a:defPPr>
    <a:lvl1pPr marL="0" algn="l" defTabSz="1202893" rtl="0" eaLnBrk="1" latinLnBrk="0" hangingPunct="1">
      <a:defRPr sz="2400" kern="1200">
        <a:solidFill>
          <a:schemeClr val="tx1"/>
        </a:solidFill>
        <a:latin typeface="+mn-lt"/>
        <a:ea typeface="+mn-ea"/>
        <a:cs typeface="+mn-cs"/>
      </a:defRPr>
    </a:lvl1pPr>
    <a:lvl2pPr marL="601447" algn="l" defTabSz="1202893" rtl="0" eaLnBrk="1" latinLnBrk="0" hangingPunct="1">
      <a:defRPr sz="2400" kern="1200">
        <a:solidFill>
          <a:schemeClr val="tx1"/>
        </a:solidFill>
        <a:latin typeface="+mn-lt"/>
        <a:ea typeface="+mn-ea"/>
        <a:cs typeface="+mn-cs"/>
      </a:defRPr>
    </a:lvl2pPr>
    <a:lvl3pPr marL="1202893" algn="l" defTabSz="1202893" rtl="0" eaLnBrk="1" latinLnBrk="0" hangingPunct="1">
      <a:defRPr sz="2400" kern="1200">
        <a:solidFill>
          <a:schemeClr val="tx1"/>
        </a:solidFill>
        <a:latin typeface="+mn-lt"/>
        <a:ea typeface="+mn-ea"/>
        <a:cs typeface="+mn-cs"/>
      </a:defRPr>
    </a:lvl3pPr>
    <a:lvl4pPr marL="1804340" algn="l" defTabSz="1202893" rtl="0" eaLnBrk="1" latinLnBrk="0" hangingPunct="1">
      <a:defRPr sz="2400" kern="1200">
        <a:solidFill>
          <a:schemeClr val="tx1"/>
        </a:solidFill>
        <a:latin typeface="+mn-lt"/>
        <a:ea typeface="+mn-ea"/>
        <a:cs typeface="+mn-cs"/>
      </a:defRPr>
    </a:lvl4pPr>
    <a:lvl5pPr marL="2405786" algn="l" defTabSz="1202893" rtl="0" eaLnBrk="1" latinLnBrk="0" hangingPunct="1">
      <a:defRPr sz="2400" kern="1200">
        <a:solidFill>
          <a:schemeClr val="tx1"/>
        </a:solidFill>
        <a:latin typeface="+mn-lt"/>
        <a:ea typeface="+mn-ea"/>
        <a:cs typeface="+mn-cs"/>
      </a:defRPr>
    </a:lvl5pPr>
    <a:lvl6pPr marL="3007233" algn="l" defTabSz="1202893" rtl="0" eaLnBrk="1" latinLnBrk="0" hangingPunct="1">
      <a:defRPr sz="2400" kern="1200">
        <a:solidFill>
          <a:schemeClr val="tx1"/>
        </a:solidFill>
        <a:latin typeface="+mn-lt"/>
        <a:ea typeface="+mn-ea"/>
        <a:cs typeface="+mn-cs"/>
      </a:defRPr>
    </a:lvl6pPr>
    <a:lvl7pPr marL="3608680" algn="l" defTabSz="1202893" rtl="0" eaLnBrk="1" latinLnBrk="0" hangingPunct="1">
      <a:defRPr sz="2400" kern="1200">
        <a:solidFill>
          <a:schemeClr val="tx1"/>
        </a:solidFill>
        <a:latin typeface="+mn-lt"/>
        <a:ea typeface="+mn-ea"/>
        <a:cs typeface="+mn-cs"/>
      </a:defRPr>
    </a:lvl7pPr>
    <a:lvl8pPr marL="4210126" algn="l" defTabSz="1202893" rtl="0" eaLnBrk="1" latinLnBrk="0" hangingPunct="1">
      <a:defRPr sz="2400" kern="1200">
        <a:solidFill>
          <a:schemeClr val="tx1"/>
        </a:solidFill>
        <a:latin typeface="+mn-lt"/>
        <a:ea typeface="+mn-ea"/>
        <a:cs typeface="+mn-cs"/>
      </a:defRPr>
    </a:lvl8pPr>
    <a:lvl9pPr marL="4811573" algn="l" defTabSz="1202893" rtl="0" eaLnBrk="1" latinLnBrk="0" hangingPunct="1">
      <a:defRPr sz="24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0B6C1"/>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6063" autoAdjust="0"/>
    <p:restoredTop sz="94660"/>
  </p:normalViewPr>
  <p:slideViewPr>
    <p:cSldViewPr snapToGrid="0">
      <p:cViewPr>
        <p:scale>
          <a:sx n="50" d="100"/>
          <a:sy n="50" d="100"/>
        </p:scale>
        <p:origin x="-1236" y="-312"/>
      </p:cViewPr>
      <p:guideLst>
        <p:guide orient="horz" pos="3402"/>
        <p:guide pos="4634"/>
      </p:guideLst>
    </p:cSldViewPr>
  </p:slideViewPr>
  <p:notesTextViewPr>
    <p:cViewPr>
      <p:scale>
        <a:sx n="1" d="1"/>
        <a:sy n="1" d="1"/>
      </p:scale>
      <p:origin x="0" y="0"/>
    </p:cViewPr>
  </p:notesTextViewPr>
  <p:notesViewPr>
    <p:cSldViewPr snapToGrid="0">
      <p:cViewPr varScale="1">
        <p:scale>
          <a:sx n="67" d="100"/>
          <a:sy n="67" d="100"/>
        </p:scale>
        <p:origin x="-3360" y="-108"/>
      </p:cViewPr>
      <p:guideLst>
        <p:guide orient="horz" pos="3156"/>
        <p:guide pos="217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84871" cy="501015"/>
          </a:xfrm>
          <a:prstGeom prst="rect">
            <a:avLst/>
          </a:prstGeom>
        </p:spPr>
        <p:txBody>
          <a:bodyPr vert="horz" lIns="96616" tIns="48308" rIns="96616" bIns="48308" rtlCol="0"/>
          <a:lstStyle>
            <a:lvl1pPr algn="l">
              <a:defRPr sz="1300"/>
            </a:lvl1pPr>
          </a:lstStyle>
          <a:p>
            <a:endParaRPr lang="zh-CN" altLang="en-US"/>
          </a:p>
        </p:txBody>
      </p:sp>
      <p:sp>
        <p:nvSpPr>
          <p:cNvPr id="3" name="日期占位符 2"/>
          <p:cNvSpPr>
            <a:spLocks noGrp="1"/>
          </p:cNvSpPr>
          <p:nvPr>
            <p:ph type="dt" sz="quarter" idx="1"/>
          </p:nvPr>
        </p:nvSpPr>
        <p:spPr>
          <a:xfrm>
            <a:off x="3901698" y="0"/>
            <a:ext cx="2984871" cy="501015"/>
          </a:xfrm>
          <a:prstGeom prst="rect">
            <a:avLst/>
          </a:prstGeom>
        </p:spPr>
        <p:txBody>
          <a:bodyPr vert="horz" lIns="96616" tIns="48308" rIns="96616" bIns="48308" rtlCol="0"/>
          <a:lstStyle>
            <a:lvl1pPr algn="r">
              <a:defRPr sz="1300"/>
            </a:lvl1pPr>
          </a:lstStyle>
          <a:p>
            <a:fld id="{327C63EB-0E03-4903-AA44-8238AFDE7F22}" type="datetimeFigureOut">
              <a:rPr lang="zh-CN" altLang="en-US" smtClean="0"/>
              <a:t>2021-03-18</a:t>
            </a:fld>
            <a:endParaRPr lang="zh-CN" altLang="en-US"/>
          </a:p>
        </p:txBody>
      </p:sp>
      <p:sp>
        <p:nvSpPr>
          <p:cNvPr id="4" name="页脚占位符 3"/>
          <p:cNvSpPr>
            <a:spLocks noGrp="1"/>
          </p:cNvSpPr>
          <p:nvPr>
            <p:ph type="ftr" sz="quarter" idx="2"/>
          </p:nvPr>
        </p:nvSpPr>
        <p:spPr>
          <a:xfrm>
            <a:off x="0" y="9517546"/>
            <a:ext cx="2984871" cy="501015"/>
          </a:xfrm>
          <a:prstGeom prst="rect">
            <a:avLst/>
          </a:prstGeom>
        </p:spPr>
        <p:txBody>
          <a:bodyPr vert="horz" lIns="96616" tIns="48308" rIns="96616" bIns="48308" rtlCol="0" anchor="b"/>
          <a:lstStyle>
            <a:lvl1pPr algn="l">
              <a:defRPr sz="1300"/>
            </a:lvl1pPr>
          </a:lstStyle>
          <a:p>
            <a:endParaRPr lang="zh-CN" altLang="en-US"/>
          </a:p>
        </p:txBody>
      </p:sp>
      <p:sp>
        <p:nvSpPr>
          <p:cNvPr id="5" name="灯片编号占位符 4"/>
          <p:cNvSpPr>
            <a:spLocks noGrp="1"/>
          </p:cNvSpPr>
          <p:nvPr>
            <p:ph type="sldNum" sz="quarter" idx="3"/>
          </p:nvPr>
        </p:nvSpPr>
        <p:spPr>
          <a:xfrm>
            <a:off x="3901698" y="9517546"/>
            <a:ext cx="2984871" cy="501015"/>
          </a:xfrm>
          <a:prstGeom prst="rect">
            <a:avLst/>
          </a:prstGeom>
        </p:spPr>
        <p:txBody>
          <a:bodyPr vert="horz" lIns="96616" tIns="48308" rIns="96616" bIns="48308" rtlCol="0" anchor="b"/>
          <a:lstStyle>
            <a:lvl1pPr algn="r">
              <a:defRPr sz="1300"/>
            </a:lvl1pPr>
          </a:lstStyle>
          <a:p>
            <a:fld id="{9C13A304-DB0E-4CB7-9F62-EBD80BA29C5F}"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zh-CN" altLang="en-US"/>
          </a:p>
        </p:txBody>
      </p:sp>
      <p:sp>
        <p:nvSpPr>
          <p:cNvPr id="3" name="日期占位符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82C4A830-FE1F-4C77-83C6-25FACDD1AD51}" type="datetimeFigureOut">
              <a:rPr lang="zh-CN" altLang="en-US" smtClean="0"/>
              <a:pPr/>
              <a:t>2021-03-18</a:t>
            </a:fld>
            <a:endParaRPr lang="zh-CN" altLang="en-US"/>
          </a:p>
        </p:txBody>
      </p:sp>
      <p:sp>
        <p:nvSpPr>
          <p:cNvPr id="4" name="幻灯片图像占位符 3"/>
          <p:cNvSpPr>
            <a:spLocks noGrp="1" noRot="1" noChangeAspect="1"/>
          </p:cNvSpPr>
          <p:nvPr>
            <p:ph type="sldImg" idx="2"/>
          </p:nvPr>
        </p:nvSpPr>
        <p:spPr>
          <a:xfrm>
            <a:off x="1141413" y="1252538"/>
            <a:ext cx="4605337" cy="3381375"/>
          </a:xfrm>
          <a:prstGeom prst="rect">
            <a:avLst/>
          </a:prstGeom>
          <a:noFill/>
          <a:ln w="12700">
            <a:solidFill>
              <a:prstClr val="black"/>
            </a:solidFill>
          </a:ln>
        </p:spPr>
        <p:txBody>
          <a:bodyPr vert="horz" lIns="96616" tIns="48308" rIns="96616" bIns="48308" rtlCol="0" anchor="ctr"/>
          <a:lstStyle/>
          <a:p>
            <a:endParaRPr lang="zh-CN" altLang="en-US"/>
          </a:p>
        </p:txBody>
      </p:sp>
      <p:sp>
        <p:nvSpPr>
          <p:cNvPr id="5" name="备注占位符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7B13244D-E183-4650-859C-FE92A0724679}"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1202893" rtl="0" eaLnBrk="1" latinLnBrk="0" hangingPunct="1">
      <a:defRPr sz="1600" kern="1200">
        <a:solidFill>
          <a:schemeClr val="tx1"/>
        </a:solidFill>
        <a:latin typeface="+mn-lt"/>
        <a:ea typeface="+mn-ea"/>
        <a:cs typeface="+mn-cs"/>
      </a:defRPr>
    </a:lvl1pPr>
    <a:lvl2pPr marL="601447" algn="l" defTabSz="1202893" rtl="0" eaLnBrk="1" latinLnBrk="0" hangingPunct="1">
      <a:defRPr sz="1600" kern="1200">
        <a:solidFill>
          <a:schemeClr val="tx1"/>
        </a:solidFill>
        <a:latin typeface="+mn-lt"/>
        <a:ea typeface="+mn-ea"/>
        <a:cs typeface="+mn-cs"/>
      </a:defRPr>
    </a:lvl2pPr>
    <a:lvl3pPr marL="1202893" algn="l" defTabSz="1202893" rtl="0" eaLnBrk="1" latinLnBrk="0" hangingPunct="1">
      <a:defRPr sz="1600" kern="1200">
        <a:solidFill>
          <a:schemeClr val="tx1"/>
        </a:solidFill>
        <a:latin typeface="+mn-lt"/>
        <a:ea typeface="+mn-ea"/>
        <a:cs typeface="+mn-cs"/>
      </a:defRPr>
    </a:lvl3pPr>
    <a:lvl4pPr marL="1804340" algn="l" defTabSz="1202893" rtl="0" eaLnBrk="1" latinLnBrk="0" hangingPunct="1">
      <a:defRPr sz="1600" kern="1200">
        <a:solidFill>
          <a:schemeClr val="tx1"/>
        </a:solidFill>
        <a:latin typeface="+mn-lt"/>
        <a:ea typeface="+mn-ea"/>
        <a:cs typeface="+mn-cs"/>
      </a:defRPr>
    </a:lvl4pPr>
    <a:lvl5pPr marL="2405786" algn="l" defTabSz="1202893" rtl="0" eaLnBrk="1" latinLnBrk="0" hangingPunct="1">
      <a:defRPr sz="1600" kern="1200">
        <a:solidFill>
          <a:schemeClr val="tx1"/>
        </a:solidFill>
        <a:latin typeface="+mn-lt"/>
        <a:ea typeface="+mn-ea"/>
        <a:cs typeface="+mn-cs"/>
      </a:defRPr>
    </a:lvl5pPr>
    <a:lvl6pPr marL="3007233" algn="l" defTabSz="1202893" rtl="0" eaLnBrk="1" latinLnBrk="0" hangingPunct="1">
      <a:defRPr sz="1600" kern="1200">
        <a:solidFill>
          <a:schemeClr val="tx1"/>
        </a:solidFill>
        <a:latin typeface="+mn-lt"/>
        <a:ea typeface="+mn-ea"/>
        <a:cs typeface="+mn-cs"/>
      </a:defRPr>
    </a:lvl6pPr>
    <a:lvl7pPr marL="3608680" algn="l" defTabSz="1202893" rtl="0" eaLnBrk="1" latinLnBrk="0" hangingPunct="1">
      <a:defRPr sz="1600" kern="1200">
        <a:solidFill>
          <a:schemeClr val="tx1"/>
        </a:solidFill>
        <a:latin typeface="+mn-lt"/>
        <a:ea typeface="+mn-ea"/>
        <a:cs typeface="+mn-cs"/>
      </a:defRPr>
    </a:lvl7pPr>
    <a:lvl8pPr marL="4210126" algn="l" defTabSz="1202893" rtl="0" eaLnBrk="1" latinLnBrk="0" hangingPunct="1">
      <a:defRPr sz="1600" kern="1200">
        <a:solidFill>
          <a:schemeClr val="tx1"/>
        </a:solidFill>
        <a:latin typeface="+mn-lt"/>
        <a:ea typeface="+mn-ea"/>
        <a:cs typeface="+mn-cs"/>
      </a:defRPr>
    </a:lvl8pPr>
    <a:lvl9pPr marL="4811573" algn="l" defTabSz="1202893"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1413" y="1252538"/>
            <a:ext cx="460533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B13244D-E183-4650-859C-FE92A0724679}" type="slidenum">
              <a:rPr lang="zh-CN" altLang="en-US" smtClean="0"/>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1413" y="1252538"/>
            <a:ext cx="460533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B13244D-E183-4650-859C-FE92A0724679}" type="slidenum">
              <a:rPr lang="zh-CN" altLang="en-US" smtClean="0"/>
              <a:pPr/>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1413" y="1252538"/>
            <a:ext cx="460533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B13244D-E183-4650-859C-FE92A0724679}" type="slidenum">
              <a:rPr lang="zh-CN" altLang="en-US" smtClean="0"/>
              <a:pPr/>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1413" y="1252538"/>
            <a:ext cx="460533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B13244D-E183-4650-859C-FE92A0724679}" type="slidenum">
              <a:rPr lang="zh-CN" altLang="en-US" smtClean="0"/>
              <a:pPr/>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1413" y="1252538"/>
            <a:ext cx="460533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B13244D-E183-4650-859C-FE92A0724679}" type="slidenum">
              <a:rPr lang="zh-CN" altLang="en-US" smtClean="0"/>
              <a:pPr/>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1413" y="1252538"/>
            <a:ext cx="460533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B13244D-E183-4650-859C-FE92A0724679}" type="slidenum">
              <a:rPr lang="zh-CN" altLang="en-US" smtClean="0"/>
              <a:pPr/>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1413" y="1252538"/>
            <a:ext cx="460533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B13244D-E183-4650-859C-FE92A0724679}" type="slidenum">
              <a:rPr lang="zh-CN" altLang="en-US" smtClean="0"/>
              <a:pPr/>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1413" y="1252538"/>
            <a:ext cx="460533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B13244D-E183-4650-859C-FE92A0724679}" type="slidenum">
              <a:rPr lang="zh-CN" altLang="en-US" smtClean="0"/>
              <a:pPr/>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1413" y="1252538"/>
            <a:ext cx="460533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B13244D-E183-4650-859C-FE92A0724679}" type="slidenum">
              <a:rPr lang="zh-CN" altLang="en-US" smtClean="0"/>
              <a:pPr/>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1413" y="1252538"/>
            <a:ext cx="460533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B13244D-E183-4650-859C-FE92A0724679}" type="slidenum">
              <a:rPr lang="zh-CN" altLang="en-US" smtClean="0"/>
              <a:pPr/>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1413" y="1252538"/>
            <a:ext cx="460533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B13244D-E183-4650-859C-FE92A0724679}" type="slidenum">
              <a:rPr lang="zh-CN" altLang="en-US" smtClean="0"/>
              <a:pPr/>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1413" y="1252538"/>
            <a:ext cx="460533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B13244D-E183-4650-859C-FE92A0724679}" type="slidenum">
              <a:rPr lang="zh-CN" altLang="en-US" smtClean="0"/>
              <a:pPr/>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1413" y="1252538"/>
            <a:ext cx="460533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B13244D-E183-4650-859C-FE92A0724679}" type="slidenum">
              <a:rPr lang="zh-CN" altLang="en-US" smtClean="0"/>
              <a:pPr/>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1413" y="1252538"/>
            <a:ext cx="460533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B13244D-E183-4650-859C-FE92A0724679}" type="slidenum">
              <a:rPr lang="zh-CN" altLang="en-US" smtClean="0"/>
              <a:pPr/>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1413" y="1252538"/>
            <a:ext cx="460533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B13244D-E183-4650-859C-FE92A0724679}" type="slidenum">
              <a:rPr lang="zh-CN" altLang="en-US" smtClean="0"/>
              <a:pPr/>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1413" y="1252538"/>
            <a:ext cx="460533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B13244D-E183-4650-859C-FE92A0724679}" type="slidenum">
              <a:rPr lang="zh-CN" altLang="en-US" smtClean="0"/>
              <a:pPr/>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1413" y="1252538"/>
            <a:ext cx="460533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B13244D-E183-4650-859C-FE92A0724679}" type="slidenum">
              <a:rPr lang="zh-CN" altLang="en-US" smtClean="0"/>
              <a:pPr/>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1413" y="1252538"/>
            <a:ext cx="460533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B13244D-E183-4650-859C-FE92A0724679}" type="slidenum">
              <a:rPr lang="zh-CN" altLang="en-US" smtClean="0"/>
              <a:pPr/>
              <a:t>25</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1413" y="1252538"/>
            <a:ext cx="460533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B13244D-E183-4650-859C-FE92A0724679}" type="slidenum">
              <a:rPr lang="zh-CN" altLang="en-US" smtClean="0"/>
              <a:pPr/>
              <a:t>26</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1413" y="1252538"/>
            <a:ext cx="460533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B13244D-E183-4650-859C-FE92A0724679}" type="slidenum">
              <a:rPr lang="zh-CN" altLang="en-US" smtClean="0"/>
              <a:pPr/>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1413" y="1252538"/>
            <a:ext cx="460533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B13244D-E183-4650-859C-FE92A0724679}" type="slidenum">
              <a:rPr lang="zh-CN" altLang="en-US" smtClean="0"/>
              <a:pPr/>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1413" y="1252538"/>
            <a:ext cx="460533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B13244D-E183-4650-859C-FE92A0724679}" type="slidenum">
              <a:rPr lang="zh-CN" altLang="en-US" smtClean="0"/>
              <a:pPr/>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1413" y="1252538"/>
            <a:ext cx="460533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B13244D-E183-4650-859C-FE92A0724679}" type="slidenum">
              <a:rPr lang="zh-CN" altLang="en-US" smtClean="0"/>
              <a:pPr/>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1413" y="1252538"/>
            <a:ext cx="460533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B13244D-E183-4650-859C-FE92A0724679}" type="slidenum">
              <a:rPr lang="zh-CN" altLang="en-US" smtClean="0"/>
              <a:pPr/>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1413" y="1252538"/>
            <a:ext cx="460533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B13244D-E183-4650-859C-FE92A0724679}" type="slidenum">
              <a:rPr lang="zh-CN" altLang="en-US" smtClean="0"/>
              <a:pPr/>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1413" y="1252538"/>
            <a:ext cx="460533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B13244D-E183-4650-859C-FE92A0724679}" type="slidenum">
              <a:rPr lang="zh-CN" altLang="en-US" smtClean="0"/>
              <a:pPr/>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838921" y="1767722"/>
            <a:ext cx="11033522" cy="3760470"/>
          </a:xfrm>
          <a:prstGeom prst="rect">
            <a:avLst/>
          </a:prstGeom>
        </p:spPr>
        <p:txBody>
          <a:bodyPr lIns="120289" tIns="60145" rIns="120289" bIns="60145" anchor="b"/>
          <a:lstStyle>
            <a:lvl1pPr algn="ctr">
              <a:defRPr sz="7900"/>
            </a:lvl1pPr>
          </a:lstStyle>
          <a:p>
            <a:r>
              <a:rPr lang="zh-CN" altLang="en-US"/>
              <a:t>单击此处编辑母版标题样式</a:t>
            </a:r>
          </a:p>
        </p:txBody>
      </p:sp>
      <p:sp>
        <p:nvSpPr>
          <p:cNvPr id="3" name="副标题 2"/>
          <p:cNvSpPr>
            <a:spLocks noGrp="1"/>
          </p:cNvSpPr>
          <p:nvPr>
            <p:ph type="subTitle" idx="1"/>
          </p:nvPr>
        </p:nvSpPr>
        <p:spPr>
          <a:xfrm>
            <a:off x="1838921" y="5673210"/>
            <a:ext cx="11033522" cy="2607825"/>
          </a:xfrm>
          <a:prstGeom prst="rect">
            <a:avLst/>
          </a:prstGeom>
        </p:spPr>
        <p:txBody>
          <a:bodyPr lIns="120289" tIns="60145" rIns="120289" bIns="60145"/>
          <a:lstStyle>
            <a:lvl1pPr marL="0" indent="0" algn="ctr">
              <a:buNone/>
              <a:defRPr sz="3200"/>
            </a:lvl1pPr>
            <a:lvl2pPr marL="601447" indent="0" algn="ctr">
              <a:buNone/>
              <a:defRPr sz="2600"/>
            </a:lvl2pPr>
            <a:lvl3pPr marL="1202893" indent="0" algn="ctr">
              <a:buNone/>
              <a:defRPr sz="2400"/>
            </a:lvl3pPr>
            <a:lvl4pPr marL="1804340" indent="0" algn="ctr">
              <a:buNone/>
              <a:defRPr sz="2100"/>
            </a:lvl4pPr>
            <a:lvl5pPr marL="2405786" indent="0" algn="ctr">
              <a:buNone/>
              <a:defRPr sz="2100"/>
            </a:lvl5pPr>
            <a:lvl6pPr marL="3007233" indent="0" algn="ctr">
              <a:buNone/>
              <a:defRPr sz="2100"/>
            </a:lvl6pPr>
            <a:lvl7pPr marL="3608680" indent="0" algn="ctr">
              <a:buNone/>
              <a:defRPr sz="2100"/>
            </a:lvl7pPr>
            <a:lvl8pPr marL="4210126" indent="0" algn="ctr">
              <a:buNone/>
              <a:defRPr sz="2100"/>
            </a:lvl8pPr>
            <a:lvl9pPr marL="4811573" indent="0" algn="ctr">
              <a:buNone/>
              <a:defRPr sz="2100"/>
            </a:lvl9pPr>
          </a:lstStyle>
          <a:p>
            <a:r>
              <a:rPr lang="zh-CN" altLang="en-US"/>
              <a:t>单击此处编辑母版副标题样式</a:t>
            </a:r>
          </a:p>
        </p:txBody>
      </p:sp>
      <p:sp>
        <p:nvSpPr>
          <p:cNvPr id="4" name="日期占位符 3"/>
          <p:cNvSpPr>
            <a:spLocks noGrp="1"/>
          </p:cNvSpPr>
          <p:nvPr>
            <p:ph type="dt" sz="half" idx="10"/>
          </p:nvPr>
        </p:nvSpPr>
        <p:spPr>
          <a:xfrm>
            <a:off x="1011406" y="10011253"/>
            <a:ext cx="3310057" cy="575072"/>
          </a:xfrm>
          <a:prstGeom prst="rect">
            <a:avLst/>
          </a:prstGeom>
        </p:spPr>
        <p:txBody>
          <a:bodyPr lIns="120289" tIns="60145" rIns="120289" bIns="60145"/>
          <a:lstStyle/>
          <a:p>
            <a:fld id="{D997B5FA-0921-464F-AAE1-844C04324D75}" type="datetimeFigureOut">
              <a:rPr lang="zh-CN" altLang="en-US" smtClean="0"/>
              <a:pPr/>
              <a:t>2021-03-18</a:t>
            </a:fld>
            <a:endParaRPr lang="zh-CN" altLang="en-US"/>
          </a:p>
        </p:txBody>
      </p:sp>
      <p:sp>
        <p:nvSpPr>
          <p:cNvPr id="5" name="页脚占位符 4"/>
          <p:cNvSpPr>
            <a:spLocks noGrp="1"/>
          </p:cNvSpPr>
          <p:nvPr>
            <p:ph type="ftr" sz="quarter" idx="11"/>
          </p:nvPr>
        </p:nvSpPr>
        <p:spPr>
          <a:xfrm>
            <a:off x="4873139" y="10011253"/>
            <a:ext cx="4965085" cy="575072"/>
          </a:xfrm>
          <a:prstGeom prst="rect">
            <a:avLst/>
          </a:prstGeom>
        </p:spPr>
        <p:txBody>
          <a:bodyPr lIns="120289" tIns="60145" rIns="120289" bIns="60145"/>
          <a:lstStyle/>
          <a:p>
            <a:endParaRPr lang="zh-CN" altLang="en-US"/>
          </a:p>
        </p:txBody>
      </p:sp>
      <p:sp>
        <p:nvSpPr>
          <p:cNvPr id="6" name="灯片编号占位符 5"/>
          <p:cNvSpPr>
            <a:spLocks noGrp="1"/>
          </p:cNvSpPr>
          <p:nvPr>
            <p:ph type="sldNum" sz="quarter" idx="12"/>
          </p:nvPr>
        </p:nvSpPr>
        <p:spPr>
          <a:xfrm>
            <a:off x="10389900" y="10011253"/>
            <a:ext cx="3310057" cy="575072"/>
          </a:xfrm>
          <a:prstGeom prst="rect">
            <a:avLst/>
          </a:prstGeom>
        </p:spPr>
        <p:txBody>
          <a:bodyPr lIns="120289" tIns="60145" rIns="120289" bIns="60145"/>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500" advTm="2000">
        <p:random/>
      </p:transition>
    </mc:Choice>
    <mc:Fallback>
      <p:transition spd="slow" advTm="2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11406" y="575074"/>
            <a:ext cx="12688551" cy="2087762"/>
          </a:xfrm>
          <a:prstGeom prst="rect">
            <a:avLst/>
          </a:prstGeom>
        </p:spPr>
        <p:txBody>
          <a:bodyPr lIns="120289" tIns="60145" rIns="120289" bIns="60145"/>
          <a:lstStyle/>
          <a:p>
            <a:r>
              <a:rPr lang="zh-CN" altLang="en-US"/>
              <a:t>单击此处编辑母版标题样式</a:t>
            </a:r>
          </a:p>
        </p:txBody>
      </p:sp>
      <p:sp>
        <p:nvSpPr>
          <p:cNvPr id="3" name="内容占位符 2"/>
          <p:cNvSpPr>
            <a:spLocks noGrp="1"/>
          </p:cNvSpPr>
          <p:nvPr>
            <p:ph idx="1"/>
          </p:nvPr>
        </p:nvSpPr>
        <p:spPr>
          <a:xfrm>
            <a:off x="1011406" y="2875360"/>
            <a:ext cx="12688551" cy="6853358"/>
          </a:xfrm>
          <a:prstGeom prst="rect">
            <a:avLst/>
          </a:prstGeom>
        </p:spPr>
        <p:txBody>
          <a:bodyPr lIns="120289" tIns="60145" rIns="120289" bIns="6014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1011406" y="10011253"/>
            <a:ext cx="3310057" cy="575072"/>
          </a:xfrm>
          <a:prstGeom prst="rect">
            <a:avLst/>
          </a:prstGeom>
        </p:spPr>
        <p:txBody>
          <a:bodyPr lIns="120289" tIns="60145" rIns="120289" bIns="60145"/>
          <a:lstStyle/>
          <a:p>
            <a:fld id="{D997B5FA-0921-464F-AAE1-844C04324D75}" type="datetimeFigureOut">
              <a:rPr lang="zh-CN" altLang="en-US" smtClean="0"/>
              <a:pPr/>
              <a:t>2021-03-18</a:t>
            </a:fld>
            <a:endParaRPr lang="zh-CN" altLang="en-US"/>
          </a:p>
        </p:txBody>
      </p:sp>
      <p:sp>
        <p:nvSpPr>
          <p:cNvPr id="5" name="页脚占位符 4"/>
          <p:cNvSpPr>
            <a:spLocks noGrp="1"/>
          </p:cNvSpPr>
          <p:nvPr>
            <p:ph type="ftr" sz="quarter" idx="11"/>
          </p:nvPr>
        </p:nvSpPr>
        <p:spPr>
          <a:xfrm>
            <a:off x="4873139" y="10011253"/>
            <a:ext cx="4965085" cy="575072"/>
          </a:xfrm>
          <a:prstGeom prst="rect">
            <a:avLst/>
          </a:prstGeom>
        </p:spPr>
        <p:txBody>
          <a:bodyPr lIns="120289" tIns="60145" rIns="120289" bIns="60145"/>
          <a:lstStyle/>
          <a:p>
            <a:endParaRPr lang="zh-CN" altLang="en-US"/>
          </a:p>
        </p:txBody>
      </p:sp>
      <p:sp>
        <p:nvSpPr>
          <p:cNvPr id="6" name="灯片编号占位符 5"/>
          <p:cNvSpPr>
            <a:spLocks noGrp="1"/>
          </p:cNvSpPr>
          <p:nvPr>
            <p:ph type="sldNum" sz="quarter" idx="12"/>
          </p:nvPr>
        </p:nvSpPr>
        <p:spPr>
          <a:xfrm>
            <a:off x="10389900" y="10011253"/>
            <a:ext cx="3310057" cy="575072"/>
          </a:xfrm>
          <a:prstGeom prst="rect">
            <a:avLst/>
          </a:prstGeom>
        </p:spPr>
        <p:txBody>
          <a:bodyPr lIns="120289" tIns="60145" rIns="120289" bIns="60145"/>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500" advTm="2000">
        <p:random/>
      </p:transition>
    </mc:Choice>
    <mc:Fallback>
      <p:transition spd="slow" advTm="2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16" name="图片 15"/>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373813" y="200574"/>
            <a:ext cx="998998" cy="1590207"/>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1500" advTm="2000">
        <p:random/>
      </p:transition>
    </mc:Choice>
    <mc:Fallback>
      <p:transition spd="slow" advTm="200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5">
            <a:extLst>
              <a:ext uri="{28A0092B-C50C-407E-A947-70E740481C1C}">
                <a14:useLocalDpi xmlns="" xmlns:a14="http://schemas.microsoft.com/office/drawing/2010/main" val="0"/>
              </a:ext>
            </a:extLst>
          </a:blip>
          <a:stretch>
            <a:fillRect/>
          </a:stretch>
        </p:blipFill>
        <p:spPr>
          <a:xfrm rot="5400000">
            <a:off x="1955007" y="-1955007"/>
            <a:ext cx="10801350" cy="14711363"/>
          </a:xfrm>
          <a:prstGeom prst="rect">
            <a:avLst/>
          </a:prstGeom>
        </p:spPr>
      </p:pic>
      <p:pic>
        <p:nvPicPr>
          <p:cNvPr id="8" name="图片 7"/>
          <p:cNvPicPr>
            <a:picLocks noChangeAspect="1"/>
          </p:cNvPicPr>
          <p:nvPr userDrawn="1"/>
        </p:nvPicPr>
        <p:blipFill rotWithShape="1">
          <a:blip r:embed="rId6" cstate="print">
            <a:extLst>
              <a:ext uri="{28A0092B-C50C-407E-A947-70E740481C1C}">
                <a14:useLocalDpi xmlns="" xmlns:a14="http://schemas.microsoft.com/office/drawing/2010/main" val="0"/>
              </a:ext>
            </a:extLst>
          </a:blip>
          <a:srcRect l="84749" b="66554"/>
          <a:stretch>
            <a:fillRect/>
          </a:stretch>
        </p:blipFill>
        <p:spPr>
          <a:xfrm rot="5400000">
            <a:off x="11812347" y="7902332"/>
            <a:ext cx="1647329" cy="4150706"/>
          </a:xfrm>
          <a:prstGeom prst="rect">
            <a:avLst/>
          </a:prstGeom>
        </p:spPr>
      </p:pic>
      <p:pic>
        <p:nvPicPr>
          <p:cNvPr id="9" name="图片 8"/>
          <p:cNvPicPr>
            <a:picLocks noChangeAspect="1"/>
          </p:cNvPicPr>
          <p:nvPr userDrawn="1"/>
        </p:nvPicPr>
        <p:blipFill rotWithShape="1">
          <a:blip r:embed="rId6" cstate="print">
            <a:extLst>
              <a:ext uri="{28A0092B-C50C-407E-A947-70E740481C1C}">
                <a14:useLocalDpi xmlns="" xmlns:a14="http://schemas.microsoft.com/office/drawing/2010/main" val="0"/>
              </a:ext>
            </a:extLst>
          </a:blip>
          <a:srcRect l="82922" t="85606"/>
          <a:stretch>
            <a:fillRect/>
          </a:stretch>
        </p:blipFill>
        <p:spPr>
          <a:xfrm rot="5400000">
            <a:off x="-29115" y="8985855"/>
            <a:ext cx="1844610" cy="178638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mc:Choice xmlns="" xmlns:p14="http://schemas.microsoft.com/office/powerpoint/2010/main" Requires="p14">
      <p:transition spd="slow" p14:dur="1500" advTm="2000">
        <p:random/>
      </p:transition>
    </mc:Choice>
    <mc:Fallback>
      <p:transition spd="slow" advTm="2000">
        <p:random/>
      </p:transition>
    </mc:Fallback>
  </mc:AlternateContent>
  <p:txStyles>
    <p:titleStyle>
      <a:lvl1pPr algn="l" defTabSz="1202893" rtl="0" eaLnBrk="1" latinLnBrk="0" hangingPunct="1">
        <a:lnSpc>
          <a:spcPct val="90000"/>
        </a:lnSpc>
        <a:spcBef>
          <a:spcPct val="0"/>
        </a:spcBef>
        <a:buNone/>
        <a:defRPr sz="5800" kern="1200">
          <a:solidFill>
            <a:schemeClr val="tx1"/>
          </a:solidFill>
          <a:latin typeface="+mj-lt"/>
          <a:ea typeface="+mj-ea"/>
          <a:cs typeface="+mj-cs"/>
        </a:defRPr>
      </a:lvl1pPr>
    </p:titleStyle>
    <p:bodyStyle>
      <a:lvl1pPr marL="300723" indent="-300723" algn="l" defTabSz="1202893" rtl="0" eaLnBrk="1" latinLnBrk="0" hangingPunct="1">
        <a:lnSpc>
          <a:spcPct val="90000"/>
        </a:lnSpc>
        <a:spcBef>
          <a:spcPts val="1316"/>
        </a:spcBef>
        <a:buFont typeface="Arial" panose="020B0604020202020204" pitchFamily="34" charset="0"/>
        <a:buChar char="•"/>
        <a:defRPr sz="3700" kern="1200">
          <a:solidFill>
            <a:schemeClr val="tx1"/>
          </a:solidFill>
          <a:latin typeface="+mn-lt"/>
          <a:ea typeface="+mn-ea"/>
          <a:cs typeface="+mn-cs"/>
        </a:defRPr>
      </a:lvl1pPr>
      <a:lvl2pPr marL="902170" indent="-300723" algn="l" defTabSz="1202893" rtl="0" eaLnBrk="1" latinLnBrk="0" hangingPunct="1">
        <a:lnSpc>
          <a:spcPct val="90000"/>
        </a:lnSpc>
        <a:spcBef>
          <a:spcPts val="658"/>
        </a:spcBef>
        <a:buFont typeface="Arial" panose="020B0604020202020204" pitchFamily="34" charset="0"/>
        <a:buChar char="•"/>
        <a:defRPr sz="3200" kern="1200">
          <a:solidFill>
            <a:schemeClr val="tx1"/>
          </a:solidFill>
          <a:latin typeface="+mn-lt"/>
          <a:ea typeface="+mn-ea"/>
          <a:cs typeface="+mn-cs"/>
        </a:defRPr>
      </a:lvl2pPr>
      <a:lvl3pPr marL="1503617" indent="-300723" algn="l" defTabSz="1202893" rtl="0" eaLnBrk="1" latinLnBrk="0" hangingPunct="1">
        <a:lnSpc>
          <a:spcPct val="90000"/>
        </a:lnSpc>
        <a:spcBef>
          <a:spcPts val="658"/>
        </a:spcBef>
        <a:buFont typeface="Arial" panose="020B0604020202020204" pitchFamily="34" charset="0"/>
        <a:buChar char="•"/>
        <a:defRPr sz="2600" kern="1200">
          <a:solidFill>
            <a:schemeClr val="tx1"/>
          </a:solidFill>
          <a:latin typeface="+mn-lt"/>
          <a:ea typeface="+mn-ea"/>
          <a:cs typeface="+mn-cs"/>
        </a:defRPr>
      </a:lvl3pPr>
      <a:lvl4pPr marL="2105063" indent="-300723" algn="l" defTabSz="1202893" rtl="0" eaLnBrk="1" latinLnBrk="0" hangingPunct="1">
        <a:lnSpc>
          <a:spcPct val="90000"/>
        </a:lnSpc>
        <a:spcBef>
          <a:spcPts val="658"/>
        </a:spcBef>
        <a:buFont typeface="Arial" panose="020B0604020202020204" pitchFamily="34" charset="0"/>
        <a:buChar char="•"/>
        <a:defRPr sz="2400" kern="1200">
          <a:solidFill>
            <a:schemeClr val="tx1"/>
          </a:solidFill>
          <a:latin typeface="+mn-lt"/>
          <a:ea typeface="+mn-ea"/>
          <a:cs typeface="+mn-cs"/>
        </a:defRPr>
      </a:lvl4pPr>
      <a:lvl5pPr marL="2706510" indent="-300723" algn="l" defTabSz="1202893" rtl="0" eaLnBrk="1" latinLnBrk="0" hangingPunct="1">
        <a:lnSpc>
          <a:spcPct val="90000"/>
        </a:lnSpc>
        <a:spcBef>
          <a:spcPts val="658"/>
        </a:spcBef>
        <a:buFont typeface="Arial" panose="020B0604020202020204" pitchFamily="34" charset="0"/>
        <a:buChar char="•"/>
        <a:defRPr sz="2400" kern="1200">
          <a:solidFill>
            <a:schemeClr val="tx1"/>
          </a:solidFill>
          <a:latin typeface="+mn-lt"/>
          <a:ea typeface="+mn-ea"/>
          <a:cs typeface="+mn-cs"/>
        </a:defRPr>
      </a:lvl5pPr>
      <a:lvl6pPr marL="3307956" indent="-300723" algn="l" defTabSz="1202893" rtl="0" eaLnBrk="1" latinLnBrk="0" hangingPunct="1">
        <a:lnSpc>
          <a:spcPct val="90000"/>
        </a:lnSpc>
        <a:spcBef>
          <a:spcPts val="658"/>
        </a:spcBef>
        <a:buFont typeface="Arial" panose="020B0604020202020204" pitchFamily="34" charset="0"/>
        <a:buChar char="•"/>
        <a:defRPr sz="2400" kern="1200">
          <a:solidFill>
            <a:schemeClr val="tx1"/>
          </a:solidFill>
          <a:latin typeface="+mn-lt"/>
          <a:ea typeface="+mn-ea"/>
          <a:cs typeface="+mn-cs"/>
        </a:defRPr>
      </a:lvl6pPr>
      <a:lvl7pPr marL="3909403" indent="-300723" algn="l" defTabSz="1202893" rtl="0" eaLnBrk="1" latinLnBrk="0" hangingPunct="1">
        <a:lnSpc>
          <a:spcPct val="90000"/>
        </a:lnSpc>
        <a:spcBef>
          <a:spcPts val="658"/>
        </a:spcBef>
        <a:buFont typeface="Arial" panose="020B0604020202020204" pitchFamily="34" charset="0"/>
        <a:buChar char="•"/>
        <a:defRPr sz="2400" kern="1200">
          <a:solidFill>
            <a:schemeClr val="tx1"/>
          </a:solidFill>
          <a:latin typeface="+mn-lt"/>
          <a:ea typeface="+mn-ea"/>
          <a:cs typeface="+mn-cs"/>
        </a:defRPr>
      </a:lvl7pPr>
      <a:lvl8pPr marL="4510850" indent="-300723" algn="l" defTabSz="1202893" rtl="0" eaLnBrk="1" latinLnBrk="0" hangingPunct="1">
        <a:lnSpc>
          <a:spcPct val="90000"/>
        </a:lnSpc>
        <a:spcBef>
          <a:spcPts val="658"/>
        </a:spcBef>
        <a:buFont typeface="Arial" panose="020B0604020202020204" pitchFamily="34" charset="0"/>
        <a:buChar char="•"/>
        <a:defRPr sz="2400" kern="1200">
          <a:solidFill>
            <a:schemeClr val="tx1"/>
          </a:solidFill>
          <a:latin typeface="+mn-lt"/>
          <a:ea typeface="+mn-ea"/>
          <a:cs typeface="+mn-cs"/>
        </a:defRPr>
      </a:lvl8pPr>
      <a:lvl9pPr marL="5112296" indent="-300723" algn="l" defTabSz="1202893" rtl="0" eaLnBrk="1" latinLnBrk="0" hangingPunct="1">
        <a:lnSpc>
          <a:spcPct val="90000"/>
        </a:lnSpc>
        <a:spcBef>
          <a:spcPts val="658"/>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02893" rtl="0" eaLnBrk="1" latinLnBrk="0" hangingPunct="1">
        <a:defRPr sz="2400" kern="1200">
          <a:solidFill>
            <a:schemeClr val="tx1"/>
          </a:solidFill>
          <a:latin typeface="+mn-lt"/>
          <a:ea typeface="+mn-ea"/>
          <a:cs typeface="+mn-cs"/>
        </a:defRPr>
      </a:lvl1pPr>
      <a:lvl2pPr marL="601447" algn="l" defTabSz="1202893" rtl="0" eaLnBrk="1" latinLnBrk="0" hangingPunct="1">
        <a:defRPr sz="2400" kern="1200">
          <a:solidFill>
            <a:schemeClr val="tx1"/>
          </a:solidFill>
          <a:latin typeface="+mn-lt"/>
          <a:ea typeface="+mn-ea"/>
          <a:cs typeface="+mn-cs"/>
        </a:defRPr>
      </a:lvl2pPr>
      <a:lvl3pPr marL="1202893" algn="l" defTabSz="1202893" rtl="0" eaLnBrk="1" latinLnBrk="0" hangingPunct="1">
        <a:defRPr sz="2400" kern="1200">
          <a:solidFill>
            <a:schemeClr val="tx1"/>
          </a:solidFill>
          <a:latin typeface="+mn-lt"/>
          <a:ea typeface="+mn-ea"/>
          <a:cs typeface="+mn-cs"/>
        </a:defRPr>
      </a:lvl3pPr>
      <a:lvl4pPr marL="1804340" algn="l" defTabSz="1202893" rtl="0" eaLnBrk="1" latinLnBrk="0" hangingPunct="1">
        <a:defRPr sz="2400" kern="1200">
          <a:solidFill>
            <a:schemeClr val="tx1"/>
          </a:solidFill>
          <a:latin typeface="+mn-lt"/>
          <a:ea typeface="+mn-ea"/>
          <a:cs typeface="+mn-cs"/>
        </a:defRPr>
      </a:lvl4pPr>
      <a:lvl5pPr marL="2405786" algn="l" defTabSz="1202893" rtl="0" eaLnBrk="1" latinLnBrk="0" hangingPunct="1">
        <a:defRPr sz="2400" kern="1200">
          <a:solidFill>
            <a:schemeClr val="tx1"/>
          </a:solidFill>
          <a:latin typeface="+mn-lt"/>
          <a:ea typeface="+mn-ea"/>
          <a:cs typeface="+mn-cs"/>
        </a:defRPr>
      </a:lvl5pPr>
      <a:lvl6pPr marL="3007233" algn="l" defTabSz="1202893" rtl="0" eaLnBrk="1" latinLnBrk="0" hangingPunct="1">
        <a:defRPr sz="2400" kern="1200">
          <a:solidFill>
            <a:schemeClr val="tx1"/>
          </a:solidFill>
          <a:latin typeface="+mn-lt"/>
          <a:ea typeface="+mn-ea"/>
          <a:cs typeface="+mn-cs"/>
        </a:defRPr>
      </a:lvl6pPr>
      <a:lvl7pPr marL="3608680" algn="l" defTabSz="1202893" rtl="0" eaLnBrk="1" latinLnBrk="0" hangingPunct="1">
        <a:defRPr sz="2400" kern="1200">
          <a:solidFill>
            <a:schemeClr val="tx1"/>
          </a:solidFill>
          <a:latin typeface="+mn-lt"/>
          <a:ea typeface="+mn-ea"/>
          <a:cs typeface="+mn-cs"/>
        </a:defRPr>
      </a:lvl7pPr>
      <a:lvl8pPr marL="4210126" algn="l" defTabSz="1202893" rtl="0" eaLnBrk="1" latinLnBrk="0" hangingPunct="1">
        <a:defRPr sz="2400" kern="1200">
          <a:solidFill>
            <a:schemeClr val="tx1"/>
          </a:solidFill>
          <a:latin typeface="+mn-lt"/>
          <a:ea typeface="+mn-ea"/>
          <a:cs typeface="+mn-cs"/>
        </a:defRPr>
      </a:lvl8pPr>
      <a:lvl9pPr marL="4811573" algn="l" defTabSz="1202893"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4.png"/><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image" Target="../media/image1.jpeg"/><Relationship Id="rId9" Type="http://schemas.microsoft.com/office/2007/relationships/media" Target="../media/media1.mp3"/></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7.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32.png"/><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image" Target="../media/image1.jpeg"/><Relationship Id="rId9" Type="http://schemas.microsoft.com/office/2007/relationships/media" Target="../media/media1.mp3"/></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rot="5400000">
            <a:off x="1904785" y="-1962704"/>
            <a:ext cx="10843875" cy="14769282"/>
          </a:xfrm>
          <a:prstGeom prst="rect">
            <a:avLst/>
          </a:prstGeom>
        </p:spPr>
      </p:pic>
      <p:pic>
        <p:nvPicPr>
          <p:cNvPr id="7" name="图片 6"/>
          <p:cNvPicPr>
            <a:picLocks noChangeAspect="1"/>
          </p:cNvPicPr>
          <p:nvPr/>
        </p:nvPicPr>
        <p:blipFill rotWithShape="1">
          <a:blip r:embed="rId5" cstate="print">
            <a:extLst>
              <a:ext uri="{28A0092B-C50C-407E-A947-70E740481C1C}">
                <a14:useLocalDpi xmlns="" xmlns:a14="http://schemas.microsoft.com/office/drawing/2010/main" val="0"/>
              </a:ext>
            </a:extLst>
          </a:blip>
          <a:srcRect b="66554"/>
          <a:stretch>
            <a:fillRect/>
          </a:stretch>
        </p:blipFill>
        <p:spPr>
          <a:xfrm rot="5400000">
            <a:off x="7235335" y="3325322"/>
            <a:ext cx="10801350" cy="4150706"/>
          </a:xfrm>
          <a:prstGeom prst="rect">
            <a:avLst/>
          </a:prstGeom>
        </p:spPr>
      </p:pic>
      <p:pic>
        <p:nvPicPr>
          <p:cNvPr id="8" name="图片 7"/>
          <p:cNvPicPr>
            <a:picLocks noChangeAspect="1"/>
          </p:cNvPicPr>
          <p:nvPr/>
        </p:nvPicPr>
        <p:blipFill rotWithShape="1">
          <a:blip r:embed="rId5" cstate="print">
            <a:extLst>
              <a:ext uri="{28A0092B-C50C-407E-A947-70E740481C1C}">
                <a14:useLocalDpi xmlns="" xmlns:a14="http://schemas.microsoft.com/office/drawing/2010/main" val="0"/>
              </a:ext>
            </a:extLst>
          </a:blip>
          <a:srcRect t="85606"/>
          <a:stretch>
            <a:fillRect/>
          </a:stretch>
        </p:blipFill>
        <p:spPr>
          <a:xfrm rot="5400000">
            <a:off x="-4507485" y="4507487"/>
            <a:ext cx="10801350" cy="1786380"/>
          </a:xfrm>
          <a:prstGeom prst="rect">
            <a:avLst/>
          </a:prstGeom>
        </p:spPr>
      </p:pic>
      <p:pic>
        <p:nvPicPr>
          <p:cNvPr id="11" name="图片 10" descr="图片包含 游戏机&#10;&#10;描述已自动生成"/>
          <p:cNvPicPr>
            <a:picLocks noChangeAspect="1"/>
          </p:cNvPicPr>
          <p:nvPr/>
        </p:nvPicPr>
        <p:blipFill rotWithShape="1">
          <a:blip r:embed="rId6" cstate="print">
            <a:extLst>
              <a:ext uri="{28A0092B-C50C-407E-A947-70E740481C1C}">
                <a14:useLocalDpi xmlns="" xmlns:a14="http://schemas.microsoft.com/office/drawing/2010/main" val="0"/>
              </a:ext>
            </a:extLst>
          </a:blip>
          <a:srcRect l="8814" t="59034" r="34820" b="31379"/>
          <a:stretch>
            <a:fillRect/>
          </a:stretch>
        </p:blipFill>
        <p:spPr>
          <a:xfrm>
            <a:off x="5067300" y="5715000"/>
            <a:ext cx="9391650" cy="2114550"/>
          </a:xfrm>
          <a:prstGeom prst="rect">
            <a:avLst/>
          </a:prstGeom>
        </p:spPr>
      </p:pic>
      <p:sp>
        <p:nvSpPr>
          <p:cNvPr id="12" name="矩形 11"/>
          <p:cNvSpPr/>
          <p:nvPr/>
        </p:nvSpPr>
        <p:spPr>
          <a:xfrm>
            <a:off x="4804180" y="1950598"/>
            <a:ext cx="8527993" cy="3353119"/>
          </a:xfrm>
          <a:prstGeom prst="rect">
            <a:avLst/>
          </a:prstGeom>
        </p:spPr>
        <p:txBody>
          <a:bodyPr wrap="square" lIns="120289" tIns="60145" rIns="120289" bIns="60145">
            <a:spAutoFit/>
          </a:bodyPr>
          <a:lstStyle/>
          <a:p>
            <a:pPr algn="dist"/>
            <a:r>
              <a:rPr lang="en-US" altLang="zh-CN" sz="10500" dirty="0" smtClean="0">
                <a:effectLst>
                  <a:glow rad="63500">
                    <a:schemeClr val="bg1"/>
                  </a:glow>
                  <a:outerShdw blurRad="50800" dist="76200" dir="2700000" algn="tl" rotWithShape="0">
                    <a:prstClr val="black">
                      <a:alpha val="40000"/>
                    </a:prstClr>
                  </a:outerShdw>
                </a:effectLst>
                <a:latin typeface="方正水黑简体" panose="03000509000000000000" pitchFamily="65" charset="-122"/>
                <a:ea typeface="方正水黑简体" panose="03000509000000000000" pitchFamily="65" charset="-122"/>
              </a:rPr>
              <a:t>2021</a:t>
            </a:r>
            <a:r>
              <a:rPr lang="zh-CN" altLang="en-US" sz="10500" dirty="0" smtClean="0">
                <a:effectLst>
                  <a:glow rad="63500">
                    <a:schemeClr val="bg1"/>
                  </a:glow>
                  <a:outerShdw blurRad="50800" dist="76200" dir="2700000" algn="tl" rotWithShape="0">
                    <a:prstClr val="black">
                      <a:alpha val="40000"/>
                    </a:prstClr>
                  </a:outerShdw>
                </a:effectLst>
                <a:latin typeface="方正水黑简体" panose="03000509000000000000" pitchFamily="65" charset="-122"/>
                <a:ea typeface="方正水黑简体" panose="03000509000000000000" pitchFamily="65" charset="-122"/>
              </a:rPr>
              <a:t>年世界</a:t>
            </a:r>
            <a:r>
              <a:rPr lang="zh-CN" altLang="en-US" sz="10500" dirty="0">
                <a:effectLst>
                  <a:glow rad="63500">
                    <a:schemeClr val="bg1"/>
                  </a:glow>
                  <a:outerShdw blurRad="50800" dist="76200" dir="2700000" algn="tl" rotWithShape="0">
                    <a:prstClr val="black">
                      <a:alpha val="40000"/>
                    </a:prstClr>
                  </a:outerShdw>
                </a:effectLst>
                <a:latin typeface="方正水黑简体" panose="03000509000000000000" pitchFamily="65" charset="-122"/>
                <a:ea typeface="方正水黑简体" panose="03000509000000000000" pitchFamily="65" charset="-122"/>
              </a:rPr>
              <a:t>防治结核病日</a:t>
            </a:r>
          </a:p>
        </p:txBody>
      </p:sp>
      <p:pic>
        <p:nvPicPr>
          <p:cNvPr id="14" name="图片 13"/>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0" y="1339598"/>
            <a:ext cx="5001612" cy="7961571"/>
          </a:xfrm>
          <a:prstGeom prst="rect">
            <a:avLst/>
          </a:prstGeom>
        </p:spPr>
      </p:pic>
      <p:pic>
        <p:nvPicPr>
          <p:cNvPr id="15" name="动感的背景音乐 尤其是汽车音乐">
            <a:hlinkClick r:id="" action="ppaction://media"/>
          </p:cNvPr>
          <p:cNvPicPr>
            <a:picLocks noChangeAspect="1"/>
          </p:cNvPicPr>
          <p:nvPr>
            <a:videoFile r:link="rId1"/>
            <p:extLst>
              <p:ext uri="{DAA4B4D4-6D71-4841-9C94-3DE7FCFB9230}">
                <p14:media xmlns="" xmlns:p14="http://schemas.microsoft.com/office/powerpoint/2010/main" r:embed="rId9"/>
              </p:ext>
            </p:extLst>
          </p:nvPr>
        </p:nvPicPr>
        <p:blipFill>
          <a:blip r:embed="rId10" cstate="print"/>
          <a:stretch>
            <a:fillRect/>
          </a:stretch>
        </p:blipFill>
        <p:spPr>
          <a:xfrm>
            <a:off x="0" y="-1440182"/>
            <a:ext cx="735568" cy="960120"/>
          </a:xfrm>
          <a:prstGeom prst="rect">
            <a:avLst/>
          </a:prstGeom>
        </p:spPr>
      </p:pic>
      <p:sp>
        <p:nvSpPr>
          <p:cNvPr id="10" name="矩形 9"/>
          <p:cNvSpPr/>
          <p:nvPr/>
        </p:nvSpPr>
        <p:spPr>
          <a:xfrm>
            <a:off x="5516761" y="8068103"/>
            <a:ext cx="8275142" cy="1214072"/>
          </a:xfrm>
          <a:prstGeom prst="rect">
            <a:avLst/>
          </a:prstGeom>
        </p:spPr>
        <p:txBody>
          <a:bodyPr wrap="square" lIns="120289" tIns="60145" rIns="120289" bIns="60145">
            <a:spAutoFit/>
          </a:bodyPr>
          <a:lstStyle/>
          <a:p>
            <a:pPr algn="dist"/>
            <a:r>
              <a:rPr lang="zh-CN" altLang="en-US" sz="7100" dirty="0" smtClean="0">
                <a:effectLst>
                  <a:glow rad="63500">
                    <a:schemeClr val="bg1"/>
                  </a:glow>
                  <a:outerShdw blurRad="50800" dist="76200" dir="2700000" algn="tl" rotWithShape="0">
                    <a:prstClr val="black">
                      <a:alpha val="40000"/>
                    </a:prstClr>
                  </a:outerShdw>
                </a:effectLst>
                <a:latin typeface="方正水黑简体" panose="03000509000000000000" pitchFamily="65" charset="-122"/>
                <a:ea typeface="方正水黑简体" panose="03000509000000000000" pitchFamily="65" charset="-122"/>
              </a:rPr>
              <a:t>江津区中心医院</a:t>
            </a:r>
            <a:endParaRPr lang="zh-CN" altLang="en-US" sz="7100" dirty="0">
              <a:effectLst>
                <a:glow rad="63500">
                  <a:schemeClr val="bg1"/>
                </a:glow>
                <a:outerShdw blurRad="50800" dist="76200" dir="2700000" algn="tl" rotWithShape="0">
                  <a:prstClr val="black">
                    <a:alpha val="40000"/>
                  </a:prstClr>
                </a:outerShdw>
              </a:effectLst>
              <a:latin typeface="方正水黑简体" panose="03000509000000000000" pitchFamily="65" charset="-122"/>
              <a:ea typeface="方正水黑简体" panose="03000509000000000000" pitchFamily="65" charset="-122"/>
            </a:endParaRPr>
          </a:p>
        </p:txBody>
      </p:sp>
    </p:spTree>
  </p:cSld>
  <p:clrMapOvr>
    <a:masterClrMapping/>
  </p:clrMapOvr>
  <p:transition spd="slow" advTm="5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 presetClass="mediacall" presetSubtype="0" fill="hold" nodeType="afterEffect">
                                  <p:stCondLst>
                                    <p:cond delay="0"/>
                                  </p:stCondLst>
                                  <p:childTnLst>
                                    <p:cmd type="call" cmd="playFrom(0.0)">
                                      <p:cBhvr>
                                        <p:cTn id="16" dur="1" fill="hold"/>
                                        <p:tgtEl>
                                          <p:spTgt spid="15"/>
                                        </p:tgtEl>
                                      </p:cBhvr>
                                    </p:cmd>
                                  </p:childTnLst>
                                </p:cTn>
                              </p:par>
                            </p:childTnLst>
                          </p:cTn>
                        </p:par>
                        <p:par>
                          <p:cTn id="17" fill="hold">
                            <p:stCondLst>
                              <p:cond delay="1500"/>
                            </p:stCondLst>
                            <p:childTnLst>
                              <p:par>
                                <p:cTn id="18" presetID="16" presetClass="entr" presetSubtype="21"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21" repeatCount="indefinite" fill="hold" display="0">
                  <p:stCondLst>
                    <p:cond delay="indefinite"/>
                  </p:stCondLst>
                  <p:endCondLst>
                    <p:cond evt="onStopAudio" delay="0">
                      <p:tgtEl>
                        <p:sldTgt/>
                      </p:tgtEl>
                    </p:cond>
                  </p:endCondLst>
                </p:cTn>
                <p:tgtEl>
                  <p:spTgt spid="15"/>
                </p:tgtEl>
              </p:cMediaNode>
            </p:video>
          </p:childTnLst>
        </p:cTn>
      </p:par>
    </p:tnLst>
    <p:bldLst>
      <p:bldP spid="12"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rot="5400000">
            <a:off x="1955007" y="-1955007"/>
            <a:ext cx="10801350" cy="14711363"/>
          </a:xfrm>
          <a:prstGeom prst="rect">
            <a:avLst/>
          </a:prstGeom>
        </p:spPr>
      </p:pic>
      <p:pic>
        <p:nvPicPr>
          <p:cNvPr id="4" name="图片 3"/>
          <p:cNvPicPr>
            <a:picLocks noChangeAspect="1"/>
          </p:cNvPicPr>
          <p:nvPr/>
        </p:nvPicPr>
        <p:blipFill rotWithShape="1">
          <a:blip r:embed="rId4" cstate="print">
            <a:extLst>
              <a:ext uri="{28A0092B-C50C-407E-A947-70E740481C1C}">
                <a14:useLocalDpi xmlns="" xmlns:a14="http://schemas.microsoft.com/office/drawing/2010/main" val="0"/>
              </a:ext>
            </a:extLst>
          </a:blip>
          <a:srcRect b="66554"/>
          <a:stretch>
            <a:fillRect/>
          </a:stretch>
        </p:blipFill>
        <p:spPr>
          <a:xfrm rot="5400000">
            <a:off x="7235335" y="3325322"/>
            <a:ext cx="10801350" cy="4150706"/>
          </a:xfrm>
          <a:prstGeom prst="rect">
            <a:avLst/>
          </a:prstGeom>
        </p:spPr>
      </p:pic>
      <p:pic>
        <p:nvPicPr>
          <p:cNvPr id="5" name="图片 4"/>
          <p:cNvPicPr>
            <a:picLocks noChangeAspect="1"/>
          </p:cNvPicPr>
          <p:nvPr/>
        </p:nvPicPr>
        <p:blipFill rotWithShape="1">
          <a:blip r:embed="rId4" cstate="print">
            <a:extLst>
              <a:ext uri="{28A0092B-C50C-407E-A947-70E740481C1C}">
                <a14:useLocalDpi xmlns="" xmlns:a14="http://schemas.microsoft.com/office/drawing/2010/main" val="0"/>
              </a:ext>
            </a:extLst>
          </a:blip>
          <a:srcRect t="85606"/>
          <a:stretch>
            <a:fillRect/>
          </a:stretch>
        </p:blipFill>
        <p:spPr>
          <a:xfrm rot="5400000">
            <a:off x="-4507485" y="4507487"/>
            <a:ext cx="10801350" cy="1786380"/>
          </a:xfrm>
          <a:prstGeom prst="rect">
            <a:avLst/>
          </a:prstGeom>
        </p:spPr>
      </p:pic>
      <p:pic>
        <p:nvPicPr>
          <p:cNvPr id="12" name="图片 11"/>
          <p:cNvPicPr>
            <a:picLocks noChangeAspect="1"/>
          </p:cNvPicPr>
          <p:nvPr/>
        </p:nvPicPr>
        <p:blipFill rotWithShape="1">
          <a:blip r:embed="rId5" cstate="print">
            <a:extLst>
              <a:ext uri="{28A0092B-C50C-407E-A947-70E740481C1C}">
                <a14:useLocalDpi xmlns="" xmlns:a14="http://schemas.microsoft.com/office/drawing/2010/main" val="0"/>
              </a:ext>
            </a:extLst>
          </a:blip>
          <a:srcRect b="12804"/>
          <a:stretch>
            <a:fillRect/>
          </a:stretch>
        </p:blipFill>
        <p:spPr>
          <a:xfrm>
            <a:off x="882006" y="691514"/>
            <a:ext cx="5517842" cy="9418320"/>
          </a:xfrm>
          <a:prstGeom prst="rect">
            <a:avLst/>
          </a:prstGeom>
        </p:spPr>
      </p:pic>
      <p:sp>
        <p:nvSpPr>
          <p:cNvPr id="13" name="矩形 12"/>
          <p:cNvSpPr/>
          <p:nvPr/>
        </p:nvSpPr>
        <p:spPr>
          <a:xfrm>
            <a:off x="6399850" y="3969146"/>
            <a:ext cx="7732900" cy="3999449"/>
          </a:xfrm>
          <a:prstGeom prst="rect">
            <a:avLst/>
          </a:prstGeom>
        </p:spPr>
        <p:txBody>
          <a:bodyPr wrap="square" lIns="120289" tIns="60145" rIns="120289" bIns="60145">
            <a:spAutoFit/>
          </a:bodyPr>
          <a:lstStyle/>
          <a:p>
            <a:pPr algn="dist"/>
            <a:r>
              <a:rPr lang="en-US" altLang="zh-CN" sz="12600" dirty="0" smtClean="0">
                <a:effectLst>
                  <a:glow rad="63500">
                    <a:schemeClr val="bg1"/>
                  </a:glow>
                  <a:outerShdw blurRad="50800" dist="76200" dir="2700000" algn="tl" rotWithShape="0">
                    <a:prstClr val="black">
                      <a:alpha val="40000"/>
                    </a:prstClr>
                  </a:outerShdw>
                </a:effectLst>
                <a:latin typeface="方正水黑简体" panose="03000509000000000000" pitchFamily="65" charset="-122"/>
                <a:ea typeface="方正水黑简体" panose="03000509000000000000" pitchFamily="65" charset="-122"/>
              </a:rPr>
              <a:t>2021</a:t>
            </a:r>
            <a:r>
              <a:rPr lang="zh-CN" altLang="en-US" sz="12600" dirty="0" smtClean="0">
                <a:effectLst>
                  <a:glow rad="63500">
                    <a:schemeClr val="bg1"/>
                  </a:glow>
                  <a:outerShdw blurRad="50800" dist="76200" dir="2700000" algn="tl" rotWithShape="0">
                    <a:prstClr val="black">
                      <a:alpha val="40000"/>
                    </a:prstClr>
                  </a:outerShdw>
                </a:effectLst>
                <a:latin typeface="方正水黑简体" panose="03000509000000000000" pitchFamily="65" charset="-122"/>
                <a:ea typeface="方正水黑简体" panose="03000509000000000000" pitchFamily="65" charset="-122"/>
              </a:rPr>
              <a:t>年</a:t>
            </a:r>
            <a:endParaRPr lang="en-US" altLang="zh-CN" sz="12600" dirty="0" smtClean="0">
              <a:effectLst>
                <a:glow rad="63500">
                  <a:schemeClr val="bg1"/>
                </a:glow>
                <a:outerShdw blurRad="50800" dist="76200" dir="2700000" algn="tl" rotWithShape="0">
                  <a:prstClr val="black">
                    <a:alpha val="40000"/>
                  </a:prstClr>
                </a:outerShdw>
              </a:effectLst>
              <a:latin typeface="方正水黑简体" panose="03000509000000000000" pitchFamily="65" charset="-122"/>
              <a:ea typeface="方正水黑简体" panose="03000509000000000000" pitchFamily="65" charset="-122"/>
            </a:endParaRPr>
          </a:p>
          <a:p>
            <a:pPr algn="dist"/>
            <a:r>
              <a:rPr lang="zh-CN" altLang="en-US" sz="12600" dirty="0" smtClean="0">
                <a:effectLst>
                  <a:glow rad="63500">
                    <a:schemeClr val="bg1"/>
                  </a:glow>
                  <a:outerShdw blurRad="50800" dist="76200" dir="2700000" algn="tl" rotWithShape="0">
                    <a:prstClr val="black">
                      <a:alpha val="40000"/>
                    </a:prstClr>
                  </a:outerShdw>
                </a:effectLst>
                <a:latin typeface="方正水黑简体" panose="03000509000000000000" pitchFamily="65" charset="-122"/>
                <a:ea typeface="方正水黑简体" panose="03000509000000000000" pitchFamily="65" charset="-122"/>
              </a:rPr>
              <a:t>宣传</a:t>
            </a:r>
            <a:r>
              <a:rPr lang="zh-CN" altLang="en-US" sz="12600" dirty="0">
                <a:effectLst>
                  <a:glow rad="63500">
                    <a:schemeClr val="bg1"/>
                  </a:glow>
                  <a:outerShdw blurRad="50800" dist="76200" dir="2700000" algn="tl" rotWithShape="0">
                    <a:prstClr val="black">
                      <a:alpha val="40000"/>
                    </a:prstClr>
                  </a:outerShdw>
                </a:effectLst>
                <a:latin typeface="方正水黑简体" panose="03000509000000000000" pitchFamily="65" charset="-122"/>
                <a:ea typeface="方正水黑简体" panose="03000509000000000000" pitchFamily="65" charset="-122"/>
              </a:rPr>
              <a:t>活动</a:t>
            </a:r>
          </a:p>
        </p:txBody>
      </p:sp>
      <p:sp>
        <p:nvSpPr>
          <p:cNvPr id="14" name="矩形 13"/>
          <p:cNvSpPr/>
          <p:nvPr/>
        </p:nvSpPr>
        <p:spPr>
          <a:xfrm>
            <a:off x="8846353" y="1446528"/>
            <a:ext cx="2839889" cy="2060457"/>
          </a:xfrm>
          <a:prstGeom prst="rect">
            <a:avLst/>
          </a:prstGeom>
        </p:spPr>
        <p:txBody>
          <a:bodyPr wrap="square" lIns="120289" tIns="60145" rIns="120289" bIns="60145">
            <a:spAutoFit/>
          </a:bodyPr>
          <a:lstStyle/>
          <a:p>
            <a:pPr algn="dist"/>
            <a:r>
              <a:rPr lang="en-US" altLang="zh-CN" sz="12600" dirty="0">
                <a:effectLst>
                  <a:glow rad="63500">
                    <a:schemeClr val="bg1"/>
                  </a:glow>
                  <a:outerShdw blurRad="50800" dist="76200" dir="2700000" algn="tl" rotWithShape="0">
                    <a:prstClr val="black">
                      <a:alpha val="40000"/>
                    </a:prstClr>
                  </a:outerShdw>
                </a:effectLst>
                <a:latin typeface="方正水黑简体" panose="03000509000000000000" pitchFamily="65" charset="-122"/>
                <a:ea typeface="方正水黑简体" panose="03000509000000000000" pitchFamily="65" charset="-122"/>
              </a:rPr>
              <a:t>02</a:t>
            </a:r>
            <a:endParaRPr lang="zh-CN" altLang="en-US" sz="12600" dirty="0">
              <a:effectLst>
                <a:glow rad="63500">
                  <a:schemeClr val="bg1"/>
                </a:glow>
                <a:outerShdw blurRad="50800" dist="76200" dir="2700000" algn="tl" rotWithShape="0">
                  <a:prstClr val="black">
                    <a:alpha val="40000"/>
                  </a:prstClr>
                </a:outerShdw>
              </a:effectLst>
              <a:latin typeface="方正水黑简体" panose="03000509000000000000" pitchFamily="65" charset="-122"/>
              <a:ea typeface="方正水黑简体" panose="03000509000000000000" pitchFamily="65" charset="-122"/>
            </a:endParaRPr>
          </a:p>
        </p:txBody>
      </p:sp>
    </p:spTree>
  </p:cSld>
  <p:clrMapOvr>
    <a:masterClrMapping/>
  </p:clrMapOvr>
  <p:transition spd="slow" advTm="5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95300" y="2932152"/>
            <a:ext cx="8356658" cy="4562681"/>
          </a:xfrm>
          <a:prstGeom prst="rect">
            <a:avLst/>
          </a:prstGeom>
        </p:spPr>
        <p:txBody>
          <a:bodyPr wrap="square" lIns="120289" tIns="60145" rIns="120289" bIns="60145">
            <a:spAutoFit/>
          </a:bodyPr>
          <a:lstStyle/>
          <a:p>
            <a:pPr>
              <a:lnSpc>
                <a:spcPct val="130000"/>
              </a:lnSpc>
            </a:pPr>
            <a:r>
              <a:rPr lang="zh-CN" altLang="en-US" sz="3700" b="1" dirty="0">
                <a:cs typeface="+mn-ea"/>
                <a:sym typeface="+mn-lt"/>
              </a:rPr>
              <a:t>自</a:t>
            </a:r>
            <a:r>
              <a:rPr lang="en-US" altLang="zh-CN" sz="3700" b="1" dirty="0">
                <a:cs typeface="+mn-ea"/>
                <a:sym typeface="+mn-lt"/>
              </a:rPr>
              <a:t>2000</a:t>
            </a:r>
            <a:r>
              <a:rPr lang="zh-CN" altLang="en-US" sz="3700" b="1" dirty="0">
                <a:cs typeface="+mn-ea"/>
                <a:sym typeface="+mn-lt"/>
              </a:rPr>
              <a:t>年以来，全球对抗结核病的努力已经挽救了约</a:t>
            </a:r>
            <a:r>
              <a:rPr lang="en-US" altLang="zh-CN" sz="3700" b="1" dirty="0">
                <a:cs typeface="+mn-ea"/>
                <a:sym typeface="+mn-lt"/>
              </a:rPr>
              <a:t>5800</a:t>
            </a:r>
            <a:r>
              <a:rPr lang="zh-CN" altLang="en-US" sz="3700" b="1" dirty="0">
                <a:cs typeface="+mn-ea"/>
                <a:sym typeface="+mn-lt"/>
              </a:rPr>
              <a:t>万人的生命。为加快各国的结核病防治工作，实现相关目标，各国元首齐聚于</a:t>
            </a:r>
            <a:r>
              <a:rPr lang="en-US" altLang="zh-CN" sz="3700" b="1" dirty="0">
                <a:cs typeface="+mn-ea"/>
                <a:sym typeface="+mn-lt"/>
              </a:rPr>
              <a:t>2018</a:t>
            </a:r>
            <a:r>
              <a:rPr lang="zh-CN" altLang="en-US" sz="3700" b="1" dirty="0">
                <a:cs typeface="+mn-ea"/>
                <a:sym typeface="+mn-lt"/>
              </a:rPr>
              <a:t>年</a:t>
            </a:r>
            <a:r>
              <a:rPr lang="en-US" altLang="zh-CN" sz="3700" b="1" dirty="0">
                <a:cs typeface="+mn-ea"/>
                <a:sym typeface="+mn-lt"/>
              </a:rPr>
              <a:t>9</a:t>
            </a:r>
            <a:r>
              <a:rPr lang="zh-CN" altLang="en-US" sz="3700" b="1" dirty="0">
                <a:cs typeface="+mn-ea"/>
                <a:sym typeface="+mn-lt"/>
              </a:rPr>
              <a:t>月举行的首届联合国高级别会议，共同对消除结核病作出了坚定承诺。</a:t>
            </a:r>
          </a:p>
        </p:txBody>
      </p:sp>
      <p:sp>
        <p:nvSpPr>
          <p:cNvPr id="3" name="文本框 2"/>
          <p:cNvSpPr txBox="1"/>
          <p:nvPr/>
        </p:nvSpPr>
        <p:spPr>
          <a:xfrm>
            <a:off x="1496278" y="806268"/>
            <a:ext cx="2294771" cy="737018"/>
          </a:xfrm>
          <a:prstGeom prst="rect">
            <a:avLst/>
          </a:prstGeom>
        </p:spPr>
        <p:txBody>
          <a:bodyPr wrap="none" lIns="120289" tIns="60145" rIns="120289" bIns="60145">
            <a:spAutoFit/>
          </a:bodyPr>
          <a:lstStyle>
            <a:defPPr>
              <a:defRPr lang="zh-CN"/>
            </a:defPPr>
            <a:lvl1pPr>
              <a:defRPr sz="2800" b="1"/>
            </a:lvl1pPr>
          </a:lstStyle>
          <a:p>
            <a:r>
              <a:rPr lang="zh-CN" altLang="en-US" sz="4000" dirty="0">
                <a:sym typeface="+mn-lt"/>
              </a:rPr>
              <a:t>宣传活动</a:t>
            </a:r>
          </a:p>
        </p:txBody>
      </p:sp>
      <p:pic>
        <p:nvPicPr>
          <p:cNvPr id="5" name="图片 4" descr="卡通人物&#10;&#10;描述已自动生成"/>
          <p:cNvPicPr>
            <a:picLocks noChangeAspect="1"/>
          </p:cNvPicPr>
          <p:nvPr/>
        </p:nvPicPr>
        <p:blipFill>
          <a:blip r:embed="rId3">
            <a:clrChange>
              <a:clrFrom>
                <a:srgbClr val="F6F6F6"/>
              </a:clrFrom>
              <a:clrTo>
                <a:srgbClr val="F6F6F6">
                  <a:alpha val="0"/>
                </a:srgbClr>
              </a:clrTo>
            </a:clrChange>
            <a:extLst>
              <a:ext uri="{28A0092B-C50C-407E-A947-70E740481C1C}">
                <a14:useLocalDpi xmlns="" xmlns:a14="http://schemas.microsoft.com/office/drawing/2010/main" val="0"/>
              </a:ext>
            </a:extLst>
          </a:blip>
          <a:stretch>
            <a:fillRect/>
          </a:stretch>
        </p:blipFill>
        <p:spPr>
          <a:xfrm>
            <a:off x="8547716" y="2517375"/>
            <a:ext cx="5304972" cy="5766597"/>
          </a:xfrm>
          <a:prstGeom prst="rect">
            <a:avLst/>
          </a:prstGeom>
        </p:spPr>
      </p:pic>
    </p:spTree>
  </p:cSld>
  <p:clrMapOvr>
    <a:masterClrMapping/>
  </p:clrMapOvr>
  <p:transition spd="slow" advTm="15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47700" y="1743471"/>
            <a:ext cx="13735050" cy="681618"/>
          </a:xfrm>
          <a:prstGeom prst="rect">
            <a:avLst/>
          </a:prstGeom>
        </p:spPr>
        <p:txBody>
          <a:bodyPr wrap="square" lIns="120289" tIns="60145" rIns="120289" bIns="60145">
            <a:spAutoFit/>
          </a:bodyPr>
          <a:lstStyle/>
          <a:p>
            <a:pPr>
              <a:lnSpc>
                <a:spcPct val="130000"/>
              </a:lnSpc>
            </a:pPr>
            <a:r>
              <a:rPr lang="zh-CN" altLang="en-US" sz="2800" b="1" dirty="0">
                <a:cs typeface="+mn-ea"/>
                <a:sym typeface="+mn-lt"/>
              </a:rPr>
              <a:t>世界卫生组织宣布</a:t>
            </a:r>
            <a:r>
              <a:rPr lang="en-US" altLang="zh-CN" sz="2800" b="1" dirty="0" smtClean="0">
                <a:cs typeface="+mn-ea"/>
                <a:sym typeface="+mn-lt"/>
              </a:rPr>
              <a:t>2021</a:t>
            </a:r>
            <a:r>
              <a:rPr lang="zh-CN" altLang="en-US" sz="2800" b="1" dirty="0" smtClean="0">
                <a:cs typeface="+mn-ea"/>
                <a:sym typeface="+mn-lt"/>
              </a:rPr>
              <a:t>年</a:t>
            </a:r>
            <a:r>
              <a:rPr lang="zh-CN" altLang="en-US" sz="2800" b="1" dirty="0">
                <a:cs typeface="+mn-ea"/>
                <a:sym typeface="+mn-lt"/>
              </a:rPr>
              <a:t>世界防治结核病日的主题是</a:t>
            </a:r>
            <a:r>
              <a:rPr lang="zh-CN" altLang="en-US" sz="2800" b="1" dirty="0" smtClean="0">
                <a:cs typeface="+mn-ea"/>
                <a:sym typeface="+mn-lt"/>
              </a:rPr>
              <a:t>“终止结核病点亮城市的红”。</a:t>
            </a:r>
            <a:endParaRPr lang="zh-CN" altLang="en-US" sz="2800" b="1" dirty="0">
              <a:cs typeface="+mn-ea"/>
              <a:sym typeface="+mn-lt"/>
            </a:endParaRPr>
          </a:p>
        </p:txBody>
      </p:sp>
      <p:sp>
        <p:nvSpPr>
          <p:cNvPr id="3" name="矩形 2"/>
          <p:cNvSpPr/>
          <p:nvPr/>
        </p:nvSpPr>
        <p:spPr>
          <a:xfrm>
            <a:off x="3863203" y="9617762"/>
            <a:ext cx="9219744" cy="626347"/>
          </a:xfrm>
          <a:prstGeom prst="rect">
            <a:avLst/>
          </a:prstGeom>
        </p:spPr>
        <p:txBody>
          <a:bodyPr wrap="none" lIns="120289" tIns="60145" rIns="120289" bIns="60145">
            <a:spAutoFit/>
          </a:bodyPr>
          <a:lstStyle/>
          <a:p>
            <a:pPr>
              <a:lnSpc>
                <a:spcPct val="130000"/>
              </a:lnSpc>
            </a:pPr>
            <a:r>
              <a:rPr lang="zh-CN" altLang="en-US" sz="2800" b="1" dirty="0">
                <a:cs typeface="+mn-ea"/>
                <a:sym typeface="+mn-lt"/>
              </a:rPr>
              <a:t>今年我国的宣传主题是</a:t>
            </a:r>
            <a:r>
              <a:rPr lang="zh-CN" altLang="en-US" sz="2800" b="1" dirty="0" smtClean="0">
                <a:cs typeface="+mn-ea"/>
                <a:sym typeface="+mn-lt"/>
              </a:rPr>
              <a:t>：终结结核流行，自由健康呼吸。</a:t>
            </a:r>
            <a:endParaRPr lang="zh-CN" altLang="en-US" sz="2800" b="1" dirty="0">
              <a:cs typeface="+mn-ea"/>
              <a:sym typeface="+mn-lt"/>
            </a:endParaRPr>
          </a:p>
        </p:txBody>
      </p:sp>
      <p:sp>
        <p:nvSpPr>
          <p:cNvPr id="4" name="文本框 3"/>
          <p:cNvSpPr txBox="1"/>
          <p:nvPr/>
        </p:nvSpPr>
        <p:spPr>
          <a:xfrm>
            <a:off x="1496278" y="806268"/>
            <a:ext cx="2294771" cy="737018"/>
          </a:xfrm>
          <a:prstGeom prst="rect">
            <a:avLst/>
          </a:prstGeom>
        </p:spPr>
        <p:txBody>
          <a:bodyPr wrap="none" lIns="120289" tIns="60145" rIns="120289" bIns="60145">
            <a:spAutoFit/>
          </a:bodyPr>
          <a:lstStyle>
            <a:defPPr>
              <a:defRPr lang="zh-CN"/>
            </a:defPPr>
            <a:lvl1pPr>
              <a:defRPr sz="2800" b="1"/>
            </a:lvl1pPr>
          </a:lstStyle>
          <a:p>
            <a:r>
              <a:rPr lang="zh-CN" altLang="en-US" sz="4000" dirty="0">
                <a:sym typeface="+mn-lt"/>
              </a:rPr>
              <a:t>宣传活动</a:t>
            </a:r>
          </a:p>
        </p:txBody>
      </p:sp>
      <p:pic>
        <p:nvPicPr>
          <p:cNvPr id="1027" name="Picture 3"/>
          <p:cNvPicPr>
            <a:picLocks noChangeAspect="1" noChangeArrowheads="1"/>
          </p:cNvPicPr>
          <p:nvPr/>
        </p:nvPicPr>
        <p:blipFill>
          <a:blip r:embed="rId3"/>
          <a:srcRect/>
          <a:stretch>
            <a:fillRect/>
          </a:stretch>
        </p:blipFill>
        <p:spPr bwMode="auto">
          <a:xfrm>
            <a:off x="4629150" y="2381249"/>
            <a:ext cx="6267450" cy="7143751"/>
          </a:xfrm>
          <a:prstGeom prst="rect">
            <a:avLst/>
          </a:prstGeom>
          <a:noFill/>
          <a:ln w="9525">
            <a:noFill/>
            <a:miter lim="800000"/>
            <a:headEnd/>
            <a:tailEnd/>
          </a:ln>
          <a:effectLst/>
        </p:spPr>
      </p:pic>
    </p:spTree>
  </p:cSld>
  <p:clrMapOvr>
    <a:masterClrMapping/>
  </p:clrMapOvr>
  <p:transition spd="slow" advTm="8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3" presetClass="exit" presetSubtype="10" fill="hold" grpId="0" nodeType="afterEffect">
                                  <p:stCondLst>
                                    <p:cond delay="0"/>
                                  </p:stCondLst>
                                  <p:childTnLst>
                                    <p:animEffect transition="out" filter="blinds(horizontal)">
                                      <p:cBhvr>
                                        <p:cTn id="10" dur="2000"/>
                                        <p:tgtEl>
                                          <p:spTgt spid="3"/>
                                        </p:tgtEl>
                                      </p:cBhvr>
                                    </p:animEffect>
                                    <p:set>
                                      <p:cBhvr>
                                        <p:cTn id="11" dur="1" fill="hold">
                                          <p:stCondLst>
                                            <p:cond delay="1999"/>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8" presetClass="exit" presetSubtype="16" fill="hold" nodeType="clickEffect">
                                  <p:stCondLst>
                                    <p:cond delay="0"/>
                                  </p:stCondLst>
                                  <p:childTnLst>
                                    <p:animEffect transition="out" filter="diamond(in)">
                                      <p:cBhvr>
                                        <p:cTn id="15" dur="2000"/>
                                        <p:tgtEl>
                                          <p:spTgt spid="1027"/>
                                        </p:tgtEl>
                                      </p:cBhvr>
                                    </p:animEffect>
                                    <p:set>
                                      <p:cBhvr>
                                        <p:cTn id="16" dur="1" fill="hold">
                                          <p:stCondLst>
                                            <p:cond delay="1999"/>
                                          </p:stCondLst>
                                        </p:cTn>
                                        <p:tgtEl>
                                          <p:spTgt spid="10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04800" y="4148196"/>
            <a:ext cx="8547158" cy="2922231"/>
          </a:xfrm>
          <a:prstGeom prst="rect">
            <a:avLst/>
          </a:prstGeom>
        </p:spPr>
        <p:txBody>
          <a:bodyPr wrap="square" lIns="120289" tIns="60145" rIns="120289" bIns="60145">
            <a:spAutoFit/>
          </a:bodyPr>
          <a:lstStyle/>
          <a:p>
            <a:pPr marL="375904" indent="-375904">
              <a:lnSpc>
                <a:spcPct val="130000"/>
              </a:lnSpc>
              <a:buFont typeface="Arial" panose="020B0604020202020204" pitchFamily="34" charset="0"/>
              <a:buChar char="•"/>
            </a:pPr>
            <a:r>
              <a:rPr lang="zh-CN" altLang="en-US" sz="2800" b="1" dirty="0">
                <a:cs typeface="+mn-ea"/>
                <a:sym typeface="+mn-lt"/>
              </a:rPr>
              <a:t>扩大预防和治疗服务的获取；</a:t>
            </a:r>
          </a:p>
          <a:p>
            <a:pPr marL="375904" indent="-375904">
              <a:lnSpc>
                <a:spcPct val="130000"/>
              </a:lnSpc>
              <a:buFont typeface="Arial" panose="020B0604020202020204" pitchFamily="34" charset="0"/>
              <a:buChar char="•"/>
            </a:pPr>
            <a:r>
              <a:rPr lang="zh-CN" altLang="en-US" sz="2800" b="1" dirty="0">
                <a:cs typeface="+mn-ea"/>
                <a:sym typeface="+mn-lt"/>
              </a:rPr>
              <a:t>确立问责制；</a:t>
            </a:r>
          </a:p>
          <a:p>
            <a:pPr marL="375904" indent="-375904">
              <a:lnSpc>
                <a:spcPct val="130000"/>
              </a:lnSpc>
              <a:buFont typeface="Arial" panose="020B0604020202020204" pitchFamily="34" charset="0"/>
              <a:buChar char="•"/>
            </a:pPr>
            <a:r>
              <a:rPr lang="zh-CN" altLang="en-US" sz="2800" b="1" dirty="0">
                <a:cs typeface="+mn-ea"/>
                <a:sym typeface="+mn-lt"/>
              </a:rPr>
              <a:t>确保充足和可持续的资金（包括为研究提供资金）；</a:t>
            </a:r>
          </a:p>
          <a:p>
            <a:pPr marL="375904" indent="-375904">
              <a:lnSpc>
                <a:spcPct val="130000"/>
              </a:lnSpc>
              <a:buFont typeface="Arial" panose="020B0604020202020204" pitchFamily="34" charset="0"/>
              <a:buChar char="•"/>
            </a:pPr>
            <a:r>
              <a:rPr lang="zh-CN" altLang="en-US" sz="2800" b="1" dirty="0">
                <a:cs typeface="+mn-ea"/>
                <a:sym typeface="+mn-lt"/>
              </a:rPr>
              <a:t>推动消除污名化和歧视；</a:t>
            </a:r>
          </a:p>
          <a:p>
            <a:pPr marL="375904" indent="-375904">
              <a:lnSpc>
                <a:spcPct val="130000"/>
              </a:lnSpc>
              <a:buFont typeface="Arial" panose="020B0604020202020204" pitchFamily="34" charset="0"/>
              <a:buChar char="•"/>
            </a:pPr>
            <a:r>
              <a:rPr lang="zh-CN" altLang="en-US" sz="2800" b="1" dirty="0">
                <a:cs typeface="+mn-ea"/>
                <a:sym typeface="+mn-lt"/>
              </a:rPr>
              <a:t>促进公平、基于权利和以人为本的结核病应对行动。</a:t>
            </a:r>
          </a:p>
        </p:txBody>
      </p:sp>
      <p:sp>
        <p:nvSpPr>
          <p:cNvPr id="3" name="文本框 2"/>
          <p:cNvSpPr txBox="1"/>
          <p:nvPr/>
        </p:nvSpPr>
        <p:spPr>
          <a:xfrm>
            <a:off x="1496278" y="806268"/>
            <a:ext cx="2294771" cy="737018"/>
          </a:xfrm>
          <a:prstGeom prst="rect">
            <a:avLst/>
          </a:prstGeom>
        </p:spPr>
        <p:txBody>
          <a:bodyPr wrap="none" lIns="120289" tIns="60145" rIns="120289" bIns="60145">
            <a:spAutoFit/>
          </a:bodyPr>
          <a:lstStyle>
            <a:defPPr>
              <a:defRPr lang="zh-CN"/>
            </a:defPPr>
            <a:lvl1pPr>
              <a:defRPr sz="2800" b="1"/>
            </a:lvl1pPr>
          </a:lstStyle>
          <a:p>
            <a:r>
              <a:rPr lang="zh-CN" altLang="en-US" sz="4000" dirty="0">
                <a:sym typeface="+mn-lt"/>
              </a:rPr>
              <a:t>宣传活动</a:t>
            </a:r>
          </a:p>
        </p:txBody>
      </p:sp>
      <p:pic>
        <p:nvPicPr>
          <p:cNvPr id="5" name="图片 4" descr="卡通人物&#10;&#10;描述已自动生成"/>
          <p:cNvPicPr>
            <a:picLocks noChangeAspect="1"/>
          </p:cNvPicPr>
          <p:nvPr/>
        </p:nvPicPr>
        <p:blipFill>
          <a:blip r:embed="rId3">
            <a:clrChange>
              <a:clrFrom>
                <a:srgbClr val="F6F6F6"/>
              </a:clrFrom>
              <a:clrTo>
                <a:srgbClr val="F6F6F6">
                  <a:alpha val="0"/>
                </a:srgbClr>
              </a:clrTo>
            </a:clrChange>
            <a:extLst>
              <a:ext uri="{28A0092B-C50C-407E-A947-70E740481C1C}">
                <a14:useLocalDpi xmlns="" xmlns:a14="http://schemas.microsoft.com/office/drawing/2010/main" val="0"/>
              </a:ext>
            </a:extLst>
          </a:blip>
          <a:stretch>
            <a:fillRect/>
          </a:stretch>
        </p:blipFill>
        <p:spPr>
          <a:xfrm>
            <a:off x="8524064" y="2718665"/>
            <a:ext cx="5158002" cy="5364021"/>
          </a:xfrm>
          <a:prstGeom prst="rect">
            <a:avLst/>
          </a:prstGeom>
        </p:spPr>
      </p:pic>
    </p:spTree>
  </p:cSld>
  <p:clrMapOvr>
    <a:masterClrMapping/>
  </p:clrMapOvr>
  <p:transition spd="slow" advTm="10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149588" y="3214149"/>
            <a:ext cx="7355682" cy="4630520"/>
          </a:xfrm>
          <a:prstGeom prst="rect">
            <a:avLst/>
          </a:prstGeom>
        </p:spPr>
        <p:txBody>
          <a:bodyPr lIns="120289" tIns="60145" rIns="120289" bIns="60145">
            <a:spAutoFit/>
          </a:bodyPr>
          <a:lstStyle/>
          <a:p>
            <a:pPr>
              <a:lnSpc>
                <a:spcPts val="6000"/>
              </a:lnSpc>
            </a:pPr>
            <a:r>
              <a:rPr lang="zh-CN" altLang="en-US" sz="2800" b="1" dirty="0">
                <a:cs typeface="+mn-ea"/>
                <a:sym typeface="+mn-lt"/>
              </a:rPr>
              <a:t>世界卫生组织（世卫组织）与全球基金和遏制结核病伙伴关系一道发起了一项题为“</a:t>
            </a:r>
            <a:r>
              <a:rPr lang="en-US" altLang="zh-CN" sz="2800" b="1" dirty="0">
                <a:cs typeface="+mn-ea"/>
                <a:sym typeface="+mn-lt"/>
              </a:rPr>
              <a:t>Find. Treat. All. #</a:t>
            </a:r>
            <a:r>
              <a:rPr lang="en-US" altLang="zh-CN" sz="2800" b="1" dirty="0" err="1">
                <a:cs typeface="+mn-ea"/>
                <a:sym typeface="+mn-lt"/>
              </a:rPr>
              <a:t>EndTB</a:t>
            </a:r>
            <a:r>
              <a:rPr lang="en-US" altLang="zh-CN" sz="2800" b="1" dirty="0">
                <a:cs typeface="+mn-ea"/>
                <a:sym typeface="+mn-lt"/>
              </a:rPr>
              <a:t>”</a:t>
            </a:r>
            <a:r>
              <a:rPr lang="zh-CN" altLang="en-US" sz="2800" b="1" dirty="0">
                <a:cs typeface="+mn-ea"/>
                <a:sym typeface="+mn-lt"/>
              </a:rPr>
              <a:t>（发现、治疗所有病例以终止结核病）的联合举措，目的是加快结核病应对行动并确保提供医护，与世卫组织实现全民健康覆盖的总体努力保持一致。</a:t>
            </a:r>
          </a:p>
        </p:txBody>
      </p:sp>
      <p:sp>
        <p:nvSpPr>
          <p:cNvPr id="3" name="文本框 2"/>
          <p:cNvSpPr txBox="1"/>
          <p:nvPr/>
        </p:nvSpPr>
        <p:spPr>
          <a:xfrm>
            <a:off x="1496278" y="806268"/>
            <a:ext cx="2294771" cy="737018"/>
          </a:xfrm>
          <a:prstGeom prst="rect">
            <a:avLst/>
          </a:prstGeom>
        </p:spPr>
        <p:txBody>
          <a:bodyPr wrap="none" lIns="120289" tIns="60145" rIns="120289" bIns="60145">
            <a:spAutoFit/>
          </a:bodyPr>
          <a:lstStyle>
            <a:defPPr>
              <a:defRPr lang="zh-CN"/>
            </a:defPPr>
            <a:lvl1pPr>
              <a:defRPr sz="2800" b="1"/>
            </a:lvl1pPr>
          </a:lstStyle>
          <a:p>
            <a:r>
              <a:rPr lang="zh-CN" altLang="en-US" sz="4000" dirty="0">
                <a:sym typeface="+mn-lt"/>
              </a:rPr>
              <a:t>宣传活动</a:t>
            </a:r>
          </a:p>
        </p:txBody>
      </p:sp>
      <p:pic>
        <p:nvPicPr>
          <p:cNvPr id="6" name="图片 5" descr="图片包含 游戏机&#10;&#10;描述已自动生成"/>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129893" y="3021871"/>
            <a:ext cx="4709176" cy="4757606"/>
          </a:xfrm>
          <a:prstGeom prst="rect">
            <a:avLst/>
          </a:prstGeom>
        </p:spPr>
      </p:pic>
    </p:spTree>
  </p:cSld>
  <p:clrMapOvr>
    <a:masterClrMapping/>
  </p:clrMapOvr>
  <p:transition spd="slow" advTm="12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rot="5400000">
            <a:off x="1955007" y="-1955007"/>
            <a:ext cx="10801350" cy="14711363"/>
          </a:xfrm>
          <a:prstGeom prst="rect">
            <a:avLst/>
          </a:prstGeom>
        </p:spPr>
      </p:pic>
      <p:pic>
        <p:nvPicPr>
          <p:cNvPr id="4" name="图片 3"/>
          <p:cNvPicPr>
            <a:picLocks noChangeAspect="1"/>
          </p:cNvPicPr>
          <p:nvPr/>
        </p:nvPicPr>
        <p:blipFill rotWithShape="1">
          <a:blip r:embed="rId4" cstate="print">
            <a:extLst>
              <a:ext uri="{28A0092B-C50C-407E-A947-70E740481C1C}">
                <a14:useLocalDpi xmlns="" xmlns:a14="http://schemas.microsoft.com/office/drawing/2010/main" val="0"/>
              </a:ext>
            </a:extLst>
          </a:blip>
          <a:srcRect b="66554"/>
          <a:stretch>
            <a:fillRect/>
          </a:stretch>
        </p:blipFill>
        <p:spPr>
          <a:xfrm rot="5400000">
            <a:off x="7235335" y="3325322"/>
            <a:ext cx="10801350" cy="4150706"/>
          </a:xfrm>
          <a:prstGeom prst="rect">
            <a:avLst/>
          </a:prstGeom>
        </p:spPr>
      </p:pic>
      <p:pic>
        <p:nvPicPr>
          <p:cNvPr id="5" name="图片 4"/>
          <p:cNvPicPr>
            <a:picLocks noChangeAspect="1"/>
          </p:cNvPicPr>
          <p:nvPr/>
        </p:nvPicPr>
        <p:blipFill rotWithShape="1">
          <a:blip r:embed="rId4" cstate="print">
            <a:extLst>
              <a:ext uri="{28A0092B-C50C-407E-A947-70E740481C1C}">
                <a14:useLocalDpi xmlns="" xmlns:a14="http://schemas.microsoft.com/office/drawing/2010/main" val="0"/>
              </a:ext>
            </a:extLst>
          </a:blip>
          <a:srcRect t="85606"/>
          <a:stretch>
            <a:fillRect/>
          </a:stretch>
        </p:blipFill>
        <p:spPr>
          <a:xfrm rot="5400000">
            <a:off x="-4507485" y="4507487"/>
            <a:ext cx="10801350" cy="1786380"/>
          </a:xfrm>
          <a:prstGeom prst="rect">
            <a:avLst/>
          </a:prstGeom>
        </p:spPr>
      </p:pic>
      <p:pic>
        <p:nvPicPr>
          <p:cNvPr id="12" name="图片 11"/>
          <p:cNvPicPr>
            <a:picLocks noChangeAspect="1"/>
          </p:cNvPicPr>
          <p:nvPr/>
        </p:nvPicPr>
        <p:blipFill rotWithShape="1">
          <a:blip r:embed="rId5" cstate="print">
            <a:extLst>
              <a:ext uri="{28A0092B-C50C-407E-A947-70E740481C1C}">
                <a14:useLocalDpi xmlns="" xmlns:a14="http://schemas.microsoft.com/office/drawing/2010/main" val="0"/>
              </a:ext>
            </a:extLst>
          </a:blip>
          <a:srcRect b="12804"/>
          <a:stretch>
            <a:fillRect/>
          </a:stretch>
        </p:blipFill>
        <p:spPr>
          <a:xfrm>
            <a:off x="882006" y="691514"/>
            <a:ext cx="5517842" cy="9418320"/>
          </a:xfrm>
          <a:prstGeom prst="rect">
            <a:avLst/>
          </a:prstGeom>
        </p:spPr>
      </p:pic>
      <p:sp>
        <p:nvSpPr>
          <p:cNvPr id="13" name="矩形 12"/>
          <p:cNvSpPr/>
          <p:nvPr/>
        </p:nvSpPr>
        <p:spPr>
          <a:xfrm>
            <a:off x="6057900" y="4949268"/>
            <a:ext cx="8469571" cy="2060457"/>
          </a:xfrm>
          <a:prstGeom prst="rect">
            <a:avLst/>
          </a:prstGeom>
        </p:spPr>
        <p:txBody>
          <a:bodyPr wrap="square" lIns="120289" tIns="60145" rIns="120289" bIns="60145">
            <a:spAutoFit/>
          </a:bodyPr>
          <a:lstStyle/>
          <a:p>
            <a:pPr algn="dist"/>
            <a:r>
              <a:rPr lang="zh-CN" altLang="en-US" sz="12600" dirty="0">
                <a:effectLst>
                  <a:glow rad="63500">
                    <a:schemeClr val="bg1"/>
                  </a:glow>
                  <a:outerShdw blurRad="50800" dist="76200" dir="2700000" algn="tl" rotWithShape="0">
                    <a:prstClr val="black">
                      <a:alpha val="40000"/>
                    </a:prstClr>
                  </a:outerShdw>
                </a:effectLst>
                <a:latin typeface="方正水黑简体" panose="03000509000000000000" pitchFamily="65" charset="-122"/>
                <a:ea typeface="方正水黑简体" panose="03000509000000000000" pitchFamily="65" charset="-122"/>
              </a:rPr>
              <a:t>认识结核病</a:t>
            </a:r>
          </a:p>
        </p:txBody>
      </p:sp>
      <p:sp>
        <p:nvSpPr>
          <p:cNvPr id="14" name="矩形 13"/>
          <p:cNvSpPr/>
          <p:nvPr/>
        </p:nvSpPr>
        <p:spPr>
          <a:xfrm>
            <a:off x="9026536" y="2477054"/>
            <a:ext cx="2839889" cy="2060457"/>
          </a:xfrm>
          <a:prstGeom prst="rect">
            <a:avLst/>
          </a:prstGeom>
        </p:spPr>
        <p:txBody>
          <a:bodyPr wrap="square" lIns="120289" tIns="60145" rIns="120289" bIns="60145">
            <a:spAutoFit/>
          </a:bodyPr>
          <a:lstStyle/>
          <a:p>
            <a:pPr algn="dist"/>
            <a:r>
              <a:rPr lang="en-US" altLang="zh-CN" sz="12600" dirty="0">
                <a:effectLst>
                  <a:glow rad="63500">
                    <a:schemeClr val="bg1"/>
                  </a:glow>
                  <a:outerShdw blurRad="50800" dist="76200" dir="2700000" algn="tl" rotWithShape="0">
                    <a:prstClr val="black">
                      <a:alpha val="40000"/>
                    </a:prstClr>
                  </a:outerShdw>
                </a:effectLst>
                <a:latin typeface="方正水黑简体" panose="03000509000000000000" pitchFamily="65" charset="-122"/>
                <a:ea typeface="方正水黑简体" panose="03000509000000000000" pitchFamily="65" charset="-122"/>
              </a:rPr>
              <a:t>03</a:t>
            </a:r>
            <a:endParaRPr lang="zh-CN" altLang="en-US" sz="12600" dirty="0">
              <a:effectLst>
                <a:glow rad="63500">
                  <a:schemeClr val="bg1"/>
                </a:glow>
                <a:outerShdw blurRad="50800" dist="76200" dir="2700000" algn="tl" rotWithShape="0">
                  <a:prstClr val="black">
                    <a:alpha val="40000"/>
                  </a:prstClr>
                </a:outerShdw>
              </a:effectLst>
              <a:latin typeface="方正水黑简体" panose="03000509000000000000" pitchFamily="65" charset="-122"/>
              <a:ea typeface="方正水黑简体" panose="03000509000000000000" pitchFamily="65" charset="-122"/>
            </a:endParaRPr>
          </a:p>
        </p:txBody>
      </p:sp>
    </p:spTree>
  </p:cSld>
  <p:clrMapOvr>
    <a:masterClrMapping/>
  </p:clrMapOvr>
  <p:transition spd="slow" advTm="5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851218" y="4181356"/>
            <a:ext cx="7735994" cy="3091637"/>
          </a:xfrm>
          <a:prstGeom prst="rect">
            <a:avLst/>
          </a:prstGeom>
        </p:spPr>
        <p:txBody>
          <a:bodyPr wrap="square" lIns="120289" tIns="60145" rIns="120289" bIns="60145">
            <a:spAutoFit/>
          </a:bodyPr>
          <a:lstStyle/>
          <a:p>
            <a:pPr>
              <a:lnSpc>
                <a:spcPts val="6000"/>
              </a:lnSpc>
            </a:pPr>
            <a:r>
              <a:rPr lang="zh-CN" altLang="en-US" sz="2800" b="1" dirty="0">
                <a:cs typeface="+mn-ea"/>
                <a:sym typeface="+mn-lt"/>
              </a:rPr>
              <a:t>结核病是一种慢性消耗性疾病，又叫“痨病”，由结核杆菌引起。它不受年龄、性别、种族、职业、地区的影响，人体许多器官、系统均可患结核病，其中以肺结核最为常见。</a:t>
            </a:r>
          </a:p>
        </p:txBody>
      </p:sp>
      <p:sp>
        <p:nvSpPr>
          <p:cNvPr id="3" name="矩形 2"/>
          <p:cNvSpPr/>
          <p:nvPr/>
        </p:nvSpPr>
        <p:spPr>
          <a:xfrm>
            <a:off x="1423457" y="833828"/>
            <a:ext cx="1781810" cy="737018"/>
          </a:xfrm>
          <a:prstGeom prst="rect">
            <a:avLst/>
          </a:prstGeom>
        </p:spPr>
        <p:txBody>
          <a:bodyPr wrap="none" lIns="120289" tIns="60145" rIns="120289" bIns="60145">
            <a:spAutoFit/>
          </a:bodyPr>
          <a:lstStyle/>
          <a:p>
            <a:r>
              <a:rPr lang="zh-CN" altLang="en-US" sz="4000" b="1" dirty="0">
                <a:sym typeface="+mn-lt"/>
              </a:rPr>
              <a:t>结核病</a:t>
            </a:r>
            <a:endParaRPr lang="zh-CN" altLang="en-US" sz="4000" b="1" dirty="0"/>
          </a:p>
        </p:txBody>
      </p:sp>
      <p:pic>
        <p:nvPicPr>
          <p:cNvPr id="5" name="图片 4" descr="图片包含 游戏机, 刷子, 食物&#10;&#10;描述已自动生成"/>
          <p:cNvPicPr>
            <a:picLocks noChangeAspect="1"/>
          </p:cNvPicPr>
          <p:nvPr/>
        </p:nvPicPr>
        <p:blipFill>
          <a:blip r:embed="rId3">
            <a:clrChange>
              <a:clrFrom>
                <a:srgbClr val="F6F6F6"/>
              </a:clrFrom>
              <a:clrTo>
                <a:srgbClr val="F6F6F6">
                  <a:alpha val="0"/>
                </a:srgbClr>
              </a:clrTo>
            </a:clrChange>
            <a:extLst>
              <a:ext uri="{28A0092B-C50C-407E-A947-70E740481C1C}">
                <a14:useLocalDpi xmlns="" xmlns:a14="http://schemas.microsoft.com/office/drawing/2010/main" val="0"/>
              </a:ext>
            </a:extLst>
          </a:blip>
          <a:stretch>
            <a:fillRect/>
          </a:stretch>
        </p:blipFill>
        <p:spPr>
          <a:xfrm>
            <a:off x="1787450" y="2922428"/>
            <a:ext cx="3912733" cy="4956495"/>
          </a:xfrm>
          <a:prstGeom prst="rect">
            <a:avLst/>
          </a:prstGeom>
        </p:spPr>
      </p:pic>
    </p:spTree>
  </p:cSld>
  <p:clrMapOvr>
    <a:masterClrMapping/>
  </p:clrMapOvr>
  <p:transition spd="slow" advTm="12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62135" y="4221628"/>
            <a:ext cx="7355682" cy="2948392"/>
          </a:xfrm>
          <a:prstGeom prst="rect">
            <a:avLst/>
          </a:prstGeom>
        </p:spPr>
        <p:txBody>
          <a:bodyPr wrap="square" lIns="120289" tIns="60145" rIns="120289" bIns="60145">
            <a:spAutoFit/>
          </a:bodyPr>
          <a:lstStyle/>
          <a:p>
            <a:pPr>
              <a:lnSpc>
                <a:spcPct val="130000"/>
              </a:lnSpc>
            </a:pPr>
            <a:endParaRPr lang="zh-CN" altLang="en-US" dirty="0">
              <a:cs typeface="+mn-ea"/>
              <a:sym typeface="+mn-lt"/>
            </a:endParaRPr>
          </a:p>
          <a:p>
            <a:pPr>
              <a:lnSpc>
                <a:spcPts val="6100"/>
              </a:lnSpc>
            </a:pPr>
            <a:r>
              <a:rPr lang="zh-CN" altLang="en-US" sz="2800" b="1" dirty="0">
                <a:cs typeface="+mn-ea"/>
                <a:sym typeface="+mn-lt"/>
              </a:rPr>
              <a:t>结核病是由结核杆菌引起的一种慢性传染病，这种病菌会入侵全身的器官，由于常见的感染部位是肺，所以常常称为肺结核。</a:t>
            </a:r>
          </a:p>
        </p:txBody>
      </p:sp>
      <p:sp>
        <p:nvSpPr>
          <p:cNvPr id="3" name="矩形 2"/>
          <p:cNvSpPr/>
          <p:nvPr/>
        </p:nvSpPr>
        <p:spPr>
          <a:xfrm>
            <a:off x="1435175" y="829280"/>
            <a:ext cx="4133416" cy="737018"/>
          </a:xfrm>
          <a:prstGeom prst="rect">
            <a:avLst/>
          </a:prstGeom>
        </p:spPr>
        <p:txBody>
          <a:bodyPr wrap="none" lIns="120289" tIns="60145" rIns="120289" bIns="60145">
            <a:spAutoFit/>
          </a:bodyPr>
          <a:lstStyle/>
          <a:p>
            <a:r>
              <a:rPr lang="zh-CN" altLang="en-US" sz="4000" b="1" dirty="0">
                <a:sym typeface="+mn-lt"/>
              </a:rPr>
              <a:t>结核病</a:t>
            </a:r>
            <a:r>
              <a:rPr lang="en-US" altLang="zh-CN" sz="4000" b="1" dirty="0">
                <a:sym typeface="+mn-lt"/>
              </a:rPr>
              <a:t>=</a:t>
            </a:r>
            <a:r>
              <a:rPr lang="zh-CN" altLang="en-US" sz="4000" b="1" dirty="0">
                <a:sym typeface="+mn-lt"/>
              </a:rPr>
              <a:t>肺结核？</a:t>
            </a:r>
          </a:p>
        </p:txBody>
      </p:sp>
      <p:pic>
        <p:nvPicPr>
          <p:cNvPr id="5" name="图片 4" descr="图片包含 游戏机&#10;&#10;描述已自动生成"/>
          <p:cNvPicPr>
            <a:picLocks noChangeAspect="1"/>
          </p:cNvPicPr>
          <p:nvPr/>
        </p:nvPicPr>
        <p:blipFill>
          <a:blip r:embed="rId3">
            <a:clrChange>
              <a:clrFrom>
                <a:srgbClr val="F6F6F6"/>
              </a:clrFrom>
              <a:clrTo>
                <a:srgbClr val="F6F6F6">
                  <a:alpha val="0"/>
                </a:srgbClr>
              </a:clrTo>
            </a:clrChange>
            <a:extLst>
              <a:ext uri="{28A0092B-C50C-407E-A947-70E740481C1C}">
                <a14:useLocalDpi xmlns="" xmlns:a14="http://schemas.microsoft.com/office/drawing/2010/main" val="0"/>
              </a:ext>
            </a:extLst>
          </a:blip>
          <a:stretch>
            <a:fillRect/>
          </a:stretch>
        </p:blipFill>
        <p:spPr>
          <a:xfrm>
            <a:off x="9952921" y="3570280"/>
            <a:ext cx="3422027" cy="4701011"/>
          </a:xfrm>
          <a:prstGeom prst="rect">
            <a:avLst/>
          </a:prstGeom>
        </p:spPr>
      </p:pic>
    </p:spTree>
  </p:cSld>
  <p:clrMapOvr>
    <a:masterClrMapping/>
  </p:clrMapOvr>
  <p:transition spd="slow" advTm="12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286500" y="4543306"/>
            <a:ext cx="7162800" cy="3199230"/>
          </a:xfrm>
          <a:prstGeom prst="rect">
            <a:avLst/>
          </a:prstGeom>
        </p:spPr>
        <p:txBody>
          <a:bodyPr wrap="square" lIns="120289" tIns="60145" rIns="120289" bIns="60145">
            <a:spAutoFit/>
          </a:bodyPr>
          <a:lstStyle/>
          <a:p>
            <a:pPr>
              <a:lnSpc>
                <a:spcPts val="6000"/>
              </a:lnSpc>
            </a:pPr>
            <a:r>
              <a:rPr lang="zh-CN" altLang="en-US" sz="2800" b="1" dirty="0">
                <a:cs typeface="+mn-ea"/>
                <a:sym typeface="+mn-lt"/>
              </a:rPr>
              <a:t>肺结核的传染</a:t>
            </a:r>
            <a:r>
              <a:rPr lang="en-US" altLang="zh-CN" sz="2800" b="1" dirty="0">
                <a:cs typeface="+mn-ea"/>
                <a:sym typeface="+mn-lt"/>
              </a:rPr>
              <a:t>90%</a:t>
            </a:r>
            <a:r>
              <a:rPr lang="zh-CN" altLang="en-US" sz="2800" b="1" dirty="0">
                <a:cs typeface="+mn-ea"/>
                <a:sym typeface="+mn-lt"/>
              </a:rPr>
              <a:t>以上是通过呼吸道传染的，肺结核病人通过咳嗽、打喷嚏、高声喧哗、使带有结核菌飞沫（医学上称微滴核）喷出体外，健康人吸入后而被感染。</a:t>
            </a:r>
          </a:p>
        </p:txBody>
      </p:sp>
      <p:sp>
        <p:nvSpPr>
          <p:cNvPr id="3" name="矩形 2"/>
          <p:cNvSpPr/>
          <p:nvPr/>
        </p:nvSpPr>
        <p:spPr>
          <a:xfrm>
            <a:off x="1594079" y="863522"/>
            <a:ext cx="1781810" cy="737018"/>
          </a:xfrm>
          <a:prstGeom prst="rect">
            <a:avLst/>
          </a:prstGeom>
        </p:spPr>
        <p:txBody>
          <a:bodyPr wrap="none" lIns="120289" tIns="60145" rIns="120289" bIns="60145">
            <a:spAutoFit/>
          </a:bodyPr>
          <a:lstStyle/>
          <a:p>
            <a:r>
              <a:rPr lang="zh-CN" altLang="en-US" sz="4000" b="1" dirty="0">
                <a:sym typeface="+mn-lt"/>
              </a:rPr>
              <a:t>肺结核</a:t>
            </a:r>
            <a:endParaRPr lang="zh-CN" altLang="en-US" sz="4000" b="1" dirty="0"/>
          </a:p>
        </p:txBody>
      </p:sp>
      <p:pic>
        <p:nvPicPr>
          <p:cNvPr id="5" name="图片 4" descr="卡通人物&#10;&#10;描述已自动生成"/>
          <p:cNvPicPr>
            <a:picLocks noChangeAspect="1"/>
          </p:cNvPicPr>
          <p:nvPr/>
        </p:nvPicPr>
        <p:blipFill>
          <a:blip r:embed="rId3">
            <a:clrChange>
              <a:clrFrom>
                <a:srgbClr val="F6F6F6"/>
              </a:clrFrom>
              <a:clrTo>
                <a:srgbClr val="F6F6F6">
                  <a:alpha val="0"/>
                </a:srgbClr>
              </a:clrTo>
            </a:clrChange>
            <a:extLst>
              <a:ext uri="{28A0092B-C50C-407E-A947-70E740481C1C}">
                <a14:useLocalDpi xmlns="" xmlns:a14="http://schemas.microsoft.com/office/drawing/2010/main" val="0"/>
              </a:ext>
            </a:extLst>
          </a:blip>
          <a:stretch>
            <a:fillRect/>
          </a:stretch>
        </p:blipFill>
        <p:spPr>
          <a:xfrm>
            <a:off x="766849" y="3263114"/>
            <a:ext cx="7010884" cy="4860608"/>
          </a:xfrm>
          <a:prstGeom prst="rect">
            <a:avLst/>
          </a:prstGeom>
        </p:spPr>
      </p:pic>
    </p:spTree>
  </p:cSld>
  <p:clrMapOvr>
    <a:masterClrMapping/>
  </p:clrMapOvr>
  <p:transition spd="slow" advTm="12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28651" y="2520161"/>
            <a:ext cx="9165022" cy="6763283"/>
          </a:xfrm>
          <a:prstGeom prst="rect">
            <a:avLst/>
          </a:prstGeom>
        </p:spPr>
        <p:txBody>
          <a:bodyPr wrap="square" lIns="120289" tIns="60145" rIns="120289" bIns="60145">
            <a:spAutoFit/>
          </a:bodyPr>
          <a:lstStyle/>
          <a:p>
            <a:pPr>
              <a:lnSpc>
                <a:spcPct val="130000"/>
              </a:lnSpc>
            </a:pPr>
            <a:endParaRPr lang="zh-CN" altLang="en-US" dirty="0">
              <a:cs typeface="+mn-ea"/>
              <a:sym typeface="+mn-lt"/>
            </a:endParaRPr>
          </a:p>
          <a:p>
            <a:pPr>
              <a:lnSpc>
                <a:spcPct val="130000"/>
              </a:lnSpc>
            </a:pPr>
            <a:r>
              <a:rPr lang="zh-CN" altLang="en-US" sz="2800" b="1" dirty="0">
                <a:solidFill>
                  <a:srgbClr val="FF0000"/>
                </a:solidFill>
                <a:cs typeface="+mn-ea"/>
                <a:sym typeface="+mn-lt"/>
              </a:rPr>
              <a:t>“传染”</a:t>
            </a:r>
            <a:r>
              <a:rPr lang="zh-CN" altLang="en-US" sz="2800" b="1" dirty="0">
                <a:cs typeface="+mn-ea"/>
                <a:sym typeface="+mn-lt"/>
              </a:rPr>
              <a:t> 会借助空气、灰尘、口水等载体进入周围的人的身体里面。</a:t>
            </a:r>
          </a:p>
          <a:p>
            <a:pPr>
              <a:lnSpc>
                <a:spcPct val="130000"/>
              </a:lnSpc>
            </a:pPr>
            <a:endParaRPr lang="zh-CN" altLang="en-US" sz="2800" b="1" dirty="0">
              <a:cs typeface="+mn-ea"/>
              <a:sym typeface="+mn-lt"/>
            </a:endParaRPr>
          </a:p>
          <a:p>
            <a:pPr>
              <a:lnSpc>
                <a:spcPct val="130000"/>
              </a:lnSpc>
            </a:pPr>
            <a:r>
              <a:rPr lang="zh-CN" altLang="en-US" sz="2800" b="1" dirty="0">
                <a:solidFill>
                  <a:srgbClr val="FF0000"/>
                </a:solidFill>
                <a:cs typeface="+mn-ea"/>
                <a:sym typeface="+mn-lt"/>
              </a:rPr>
              <a:t>“霸道” </a:t>
            </a:r>
            <a:r>
              <a:rPr lang="zh-CN" altLang="en-US" sz="2800" b="1" dirty="0">
                <a:cs typeface="+mn-ea"/>
                <a:sym typeface="+mn-lt"/>
              </a:rPr>
              <a:t>会侵蚀除牙齿、指甲和头发外的人体所有器官，特爱侵蚀肺部。</a:t>
            </a:r>
          </a:p>
          <a:p>
            <a:pPr>
              <a:lnSpc>
                <a:spcPct val="130000"/>
              </a:lnSpc>
            </a:pPr>
            <a:endParaRPr lang="zh-CN" altLang="en-US" sz="2800" b="1" dirty="0">
              <a:cs typeface="+mn-ea"/>
              <a:sym typeface="+mn-lt"/>
            </a:endParaRPr>
          </a:p>
          <a:p>
            <a:pPr>
              <a:lnSpc>
                <a:spcPct val="130000"/>
              </a:lnSpc>
            </a:pPr>
            <a:r>
              <a:rPr lang="zh-CN" altLang="en-US" sz="2800" b="1" dirty="0">
                <a:solidFill>
                  <a:srgbClr val="FF0000"/>
                </a:solidFill>
                <a:cs typeface="+mn-ea"/>
                <a:sym typeface="+mn-lt"/>
              </a:rPr>
              <a:t>“狡猾” </a:t>
            </a:r>
            <a:r>
              <a:rPr lang="zh-CN" altLang="en-US" sz="2800" b="1" dirty="0">
                <a:cs typeface="+mn-ea"/>
                <a:sym typeface="+mn-lt"/>
              </a:rPr>
              <a:t>懂得长期潜伏，首次进入人体不会有很明显的症状或发病，但第二次进入的话，结果就远远不一样了。</a:t>
            </a:r>
          </a:p>
          <a:p>
            <a:pPr>
              <a:lnSpc>
                <a:spcPct val="130000"/>
              </a:lnSpc>
            </a:pPr>
            <a:endParaRPr lang="zh-CN" altLang="en-US" sz="2800" b="1" dirty="0">
              <a:cs typeface="+mn-ea"/>
              <a:sym typeface="+mn-lt"/>
            </a:endParaRPr>
          </a:p>
          <a:p>
            <a:pPr>
              <a:lnSpc>
                <a:spcPct val="130000"/>
              </a:lnSpc>
            </a:pPr>
            <a:r>
              <a:rPr lang="zh-CN" altLang="en-US" sz="2800" b="1" dirty="0">
                <a:solidFill>
                  <a:srgbClr val="FF0000"/>
                </a:solidFill>
                <a:cs typeface="+mn-ea"/>
                <a:sym typeface="+mn-lt"/>
              </a:rPr>
              <a:t>“顽固”</a:t>
            </a:r>
            <a:r>
              <a:rPr lang="zh-CN" altLang="en-US" sz="2800" b="1" dirty="0">
                <a:cs typeface="+mn-ea"/>
                <a:sym typeface="+mn-lt"/>
              </a:rPr>
              <a:t> 对干燥、寒冷、酸性或碱性环境都有非常强的抵抗力。</a:t>
            </a:r>
          </a:p>
        </p:txBody>
      </p:sp>
      <p:sp>
        <p:nvSpPr>
          <p:cNvPr id="3" name="矩形 2"/>
          <p:cNvSpPr/>
          <p:nvPr/>
        </p:nvSpPr>
        <p:spPr>
          <a:xfrm>
            <a:off x="1410108" y="769298"/>
            <a:ext cx="6201290" cy="690851"/>
          </a:xfrm>
          <a:prstGeom prst="rect">
            <a:avLst/>
          </a:prstGeom>
        </p:spPr>
        <p:txBody>
          <a:bodyPr wrap="none" lIns="120289" tIns="60145" rIns="120289" bIns="60145">
            <a:spAutoFit/>
          </a:bodyPr>
          <a:lstStyle/>
          <a:p>
            <a:r>
              <a:rPr lang="zh-CN" altLang="en-US" sz="3700" b="1" dirty="0">
                <a:sym typeface="+mn-lt"/>
              </a:rPr>
              <a:t>结核杆菌的可怕之处有</a:t>
            </a:r>
            <a:r>
              <a:rPr lang="en-US" altLang="zh-CN" sz="3700" b="1" dirty="0">
                <a:sym typeface="+mn-lt"/>
              </a:rPr>
              <a:t>4</a:t>
            </a:r>
            <a:r>
              <a:rPr lang="zh-CN" altLang="en-US" sz="3700" b="1" dirty="0">
                <a:sym typeface="+mn-lt"/>
              </a:rPr>
              <a:t>点：</a:t>
            </a:r>
          </a:p>
        </p:txBody>
      </p:sp>
      <p:pic>
        <p:nvPicPr>
          <p:cNvPr id="5" name="图片 4" descr="图片包含 游戏机, 画, 标志&#10;&#10;描述已自动生成"/>
          <p:cNvPicPr>
            <a:picLocks noChangeAspect="1"/>
          </p:cNvPicPr>
          <p:nvPr/>
        </p:nvPicPr>
        <p:blipFill>
          <a:blip r:embed="rId3">
            <a:clrChange>
              <a:clrFrom>
                <a:srgbClr val="F6F6F6"/>
              </a:clrFrom>
              <a:clrTo>
                <a:srgbClr val="F6F6F6">
                  <a:alpha val="0"/>
                </a:srgbClr>
              </a:clrTo>
            </a:clrChange>
            <a:extLst>
              <a:ext uri="{28A0092B-C50C-407E-A947-70E740481C1C}">
                <a14:useLocalDpi xmlns="" xmlns:a14="http://schemas.microsoft.com/office/drawing/2010/main" val="0"/>
              </a:ext>
            </a:extLst>
          </a:blip>
          <a:stretch>
            <a:fillRect/>
          </a:stretch>
        </p:blipFill>
        <p:spPr>
          <a:xfrm>
            <a:off x="10260770" y="2568569"/>
            <a:ext cx="3325476" cy="5664213"/>
          </a:xfrm>
          <a:prstGeom prst="rect">
            <a:avLst/>
          </a:prstGeom>
        </p:spPr>
      </p:pic>
    </p:spTree>
  </p:cSld>
  <p:clrMapOvr>
    <a:masterClrMapping/>
  </p:clrMapOvr>
  <p:transition spd="slow" advTm="15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rot="5400000">
            <a:off x="1955007" y="-1955007"/>
            <a:ext cx="10801350" cy="14711363"/>
          </a:xfrm>
          <a:prstGeom prst="rect">
            <a:avLst/>
          </a:prstGeom>
        </p:spPr>
      </p:pic>
      <p:pic>
        <p:nvPicPr>
          <p:cNvPr id="6" name="图片 5"/>
          <p:cNvPicPr>
            <a:picLocks noChangeAspect="1"/>
          </p:cNvPicPr>
          <p:nvPr/>
        </p:nvPicPr>
        <p:blipFill rotWithShape="1">
          <a:blip r:embed="rId4" cstate="print">
            <a:extLst>
              <a:ext uri="{28A0092B-C50C-407E-A947-70E740481C1C}">
                <a14:useLocalDpi xmlns="" xmlns:a14="http://schemas.microsoft.com/office/drawing/2010/main" val="0"/>
              </a:ext>
            </a:extLst>
          </a:blip>
          <a:srcRect l="75878" b="65291"/>
          <a:stretch>
            <a:fillRect/>
          </a:stretch>
        </p:blipFill>
        <p:spPr>
          <a:xfrm flipH="1">
            <a:off x="13196" y="38867"/>
            <a:ext cx="1331028" cy="3749040"/>
          </a:xfrm>
          <a:prstGeom prst="rect">
            <a:avLst/>
          </a:prstGeom>
        </p:spPr>
      </p:pic>
      <p:pic>
        <p:nvPicPr>
          <p:cNvPr id="11" name="图片 10"/>
          <p:cNvPicPr>
            <a:picLocks noChangeAspect="1"/>
          </p:cNvPicPr>
          <p:nvPr/>
        </p:nvPicPr>
        <p:blipFill rotWithShape="1">
          <a:blip r:embed="rId5" cstate="print">
            <a:extLst>
              <a:ext uri="{28A0092B-C50C-407E-A947-70E740481C1C}">
                <a14:useLocalDpi xmlns="" xmlns:a14="http://schemas.microsoft.com/office/drawing/2010/main" val="0"/>
              </a:ext>
            </a:extLst>
          </a:blip>
          <a:srcRect t="87831" r="39377"/>
          <a:stretch>
            <a:fillRect/>
          </a:stretch>
        </p:blipFill>
        <p:spPr>
          <a:xfrm>
            <a:off x="13196" y="8862829"/>
            <a:ext cx="5032169" cy="1977389"/>
          </a:xfrm>
          <a:prstGeom prst="rect">
            <a:avLst/>
          </a:prstGeom>
        </p:spPr>
      </p:pic>
      <p:pic>
        <p:nvPicPr>
          <p:cNvPr id="12" name="图片 11" descr="紫色的花&#10;&#10;描述已自动生成"/>
          <p:cNvPicPr>
            <a:picLocks noChangeAspect="1"/>
          </p:cNvPicPr>
          <p:nvPr/>
        </p:nvPicPr>
        <p:blipFill rotWithShape="1">
          <a:blip r:embed="rId6" cstate="print">
            <a:extLst>
              <a:ext uri="{28A0092B-C50C-407E-A947-70E740481C1C}">
                <a14:useLocalDpi xmlns="" xmlns:a14="http://schemas.microsoft.com/office/drawing/2010/main" val="0"/>
              </a:ext>
            </a:extLst>
          </a:blip>
          <a:srcRect l="64585" t="65091" r="31007" b="25322"/>
          <a:stretch>
            <a:fillRect/>
          </a:stretch>
        </p:blipFill>
        <p:spPr>
          <a:xfrm>
            <a:off x="9719425" y="1242824"/>
            <a:ext cx="648362" cy="920529"/>
          </a:xfrm>
          <a:prstGeom prst="rect">
            <a:avLst/>
          </a:prstGeom>
        </p:spPr>
      </p:pic>
      <p:sp>
        <p:nvSpPr>
          <p:cNvPr id="13" name="矩形 12"/>
          <p:cNvSpPr/>
          <p:nvPr/>
        </p:nvSpPr>
        <p:spPr>
          <a:xfrm>
            <a:off x="360521" y="1646128"/>
            <a:ext cx="3307214" cy="3691673"/>
          </a:xfrm>
          <a:prstGeom prst="rect">
            <a:avLst/>
          </a:prstGeom>
        </p:spPr>
        <p:txBody>
          <a:bodyPr wrap="square" lIns="120289" tIns="60145" rIns="120289" bIns="60145">
            <a:spAutoFit/>
          </a:bodyPr>
          <a:lstStyle/>
          <a:p>
            <a:pPr algn="dist"/>
            <a:r>
              <a:rPr lang="zh-CN" altLang="en-US" sz="11600" dirty="0">
                <a:blipFill>
                  <a:blip r:embed="rId7"/>
                  <a:stretch>
                    <a:fillRect/>
                  </a:stretch>
                </a:blipFill>
                <a:effectLst>
                  <a:glow rad="63500">
                    <a:schemeClr val="bg1"/>
                  </a:glow>
                  <a:outerShdw blurRad="50800" dist="76200" dir="2700000" algn="tl" rotWithShape="0">
                    <a:prstClr val="black">
                      <a:alpha val="40000"/>
                    </a:prstClr>
                  </a:outerShdw>
                </a:effectLst>
                <a:latin typeface="方正水黑简体" panose="03000509000000000000" pitchFamily="65" charset="-122"/>
                <a:ea typeface="方正水黑简体" panose="03000509000000000000" pitchFamily="65" charset="-122"/>
              </a:rPr>
              <a:t>目</a:t>
            </a:r>
            <a:endParaRPr lang="en-IE" altLang="zh-CN" sz="11600" dirty="0">
              <a:blipFill>
                <a:blip r:embed="rId7"/>
                <a:stretch>
                  <a:fillRect/>
                </a:stretch>
              </a:blipFill>
              <a:effectLst>
                <a:glow rad="63500">
                  <a:schemeClr val="bg1"/>
                </a:glow>
                <a:outerShdw blurRad="50800" dist="76200" dir="2700000" algn="tl" rotWithShape="0">
                  <a:prstClr val="black">
                    <a:alpha val="40000"/>
                  </a:prstClr>
                </a:outerShdw>
              </a:effectLst>
              <a:latin typeface="方正水黑简体" panose="03000509000000000000" pitchFamily="65" charset="-122"/>
              <a:ea typeface="方正水黑简体" panose="03000509000000000000" pitchFamily="65" charset="-122"/>
            </a:endParaRPr>
          </a:p>
          <a:p>
            <a:pPr algn="dist"/>
            <a:r>
              <a:rPr lang="zh-CN" altLang="en-US" sz="11600" dirty="0">
                <a:blipFill>
                  <a:blip r:embed="rId7"/>
                  <a:stretch>
                    <a:fillRect/>
                  </a:stretch>
                </a:blipFill>
                <a:effectLst>
                  <a:glow rad="63500">
                    <a:schemeClr val="bg1"/>
                  </a:glow>
                  <a:outerShdw blurRad="50800" dist="76200" dir="2700000" algn="tl" rotWithShape="0">
                    <a:prstClr val="black">
                      <a:alpha val="40000"/>
                    </a:prstClr>
                  </a:outerShdw>
                </a:effectLst>
                <a:latin typeface="方正水黑简体" panose="03000509000000000000" pitchFamily="65" charset="-122"/>
                <a:ea typeface="方正水黑简体" panose="03000509000000000000" pitchFamily="65" charset="-122"/>
              </a:rPr>
              <a:t>录</a:t>
            </a:r>
          </a:p>
        </p:txBody>
      </p:sp>
      <p:sp>
        <p:nvSpPr>
          <p:cNvPr id="14" name="矩形 13"/>
          <p:cNvSpPr/>
          <p:nvPr/>
        </p:nvSpPr>
        <p:spPr>
          <a:xfrm>
            <a:off x="3457574" y="1596212"/>
            <a:ext cx="7355682" cy="6646328"/>
          </a:xfrm>
          <a:prstGeom prst="rect">
            <a:avLst/>
          </a:prstGeom>
        </p:spPr>
        <p:txBody>
          <a:bodyPr lIns="120289" tIns="60145" rIns="120289" bIns="60145">
            <a:spAutoFit/>
          </a:bodyPr>
          <a:lstStyle/>
          <a:p>
            <a:pPr marL="751808" indent="-751808">
              <a:lnSpc>
                <a:spcPct val="200000"/>
              </a:lnSpc>
              <a:buClr>
                <a:schemeClr val="accent6">
                  <a:lumMod val="50000"/>
                </a:schemeClr>
              </a:buClr>
              <a:buFont typeface="Wingdings" panose="05000000000000000000" pitchFamily="2" charset="2"/>
              <a:buChar char="u"/>
            </a:pPr>
            <a:r>
              <a:rPr lang="zh-CN" altLang="en-US" sz="5300" dirty="0">
                <a:latin typeface="方正水黑简体" panose="03000509000000000000" pitchFamily="65" charset="-122"/>
                <a:ea typeface="方正水黑简体" panose="03000509000000000000" pitchFamily="65" charset="-122"/>
              </a:rPr>
              <a:t>节日起源 </a:t>
            </a:r>
          </a:p>
          <a:p>
            <a:pPr marL="751808" indent="-751808">
              <a:lnSpc>
                <a:spcPct val="200000"/>
              </a:lnSpc>
              <a:buClr>
                <a:schemeClr val="accent6">
                  <a:lumMod val="50000"/>
                </a:schemeClr>
              </a:buClr>
              <a:buFont typeface="Wingdings" panose="05000000000000000000" pitchFamily="2" charset="2"/>
              <a:buChar char="u"/>
            </a:pPr>
            <a:r>
              <a:rPr lang="en-US" altLang="zh-CN" sz="5300" dirty="0" smtClean="0">
                <a:latin typeface="方正水黑简体" panose="03000509000000000000" pitchFamily="65" charset="-122"/>
                <a:ea typeface="方正水黑简体" panose="03000509000000000000" pitchFamily="65" charset="-122"/>
              </a:rPr>
              <a:t>2021</a:t>
            </a:r>
            <a:r>
              <a:rPr lang="zh-CN" altLang="en-US" sz="5300" dirty="0" smtClean="0">
                <a:latin typeface="方正水黑简体" panose="03000509000000000000" pitchFamily="65" charset="-122"/>
                <a:ea typeface="方正水黑简体" panose="03000509000000000000" pitchFamily="65" charset="-122"/>
              </a:rPr>
              <a:t>年</a:t>
            </a:r>
            <a:r>
              <a:rPr lang="zh-CN" altLang="en-US" sz="5300" dirty="0">
                <a:latin typeface="方正水黑简体" panose="03000509000000000000" pitchFamily="65" charset="-122"/>
                <a:ea typeface="方正水黑简体" panose="03000509000000000000" pitchFamily="65" charset="-122"/>
              </a:rPr>
              <a:t>活动宣传</a:t>
            </a:r>
          </a:p>
          <a:p>
            <a:pPr marL="751808" indent="-751808">
              <a:lnSpc>
                <a:spcPct val="200000"/>
              </a:lnSpc>
              <a:buClr>
                <a:schemeClr val="accent6">
                  <a:lumMod val="50000"/>
                </a:schemeClr>
              </a:buClr>
              <a:buFont typeface="Wingdings" panose="05000000000000000000" pitchFamily="2" charset="2"/>
              <a:buChar char="u"/>
            </a:pPr>
            <a:r>
              <a:rPr lang="zh-CN" altLang="en-US" sz="5300" dirty="0">
                <a:latin typeface="方正水黑简体" panose="03000509000000000000" pitchFamily="65" charset="-122"/>
                <a:ea typeface="方正水黑简体" panose="03000509000000000000" pitchFamily="65" charset="-122"/>
              </a:rPr>
              <a:t>认识结核病</a:t>
            </a:r>
          </a:p>
          <a:p>
            <a:pPr marL="751808" indent="-751808">
              <a:lnSpc>
                <a:spcPct val="200000"/>
              </a:lnSpc>
              <a:buClr>
                <a:schemeClr val="accent6">
                  <a:lumMod val="50000"/>
                </a:schemeClr>
              </a:buClr>
              <a:buFont typeface="Wingdings" panose="05000000000000000000" pitchFamily="2" charset="2"/>
              <a:buChar char="u"/>
            </a:pPr>
            <a:r>
              <a:rPr lang="zh-CN" altLang="en-US" sz="5300" dirty="0">
                <a:latin typeface="方正水黑简体" panose="03000509000000000000" pitchFamily="65" charset="-122"/>
                <a:ea typeface="方正水黑简体" panose="03000509000000000000" pitchFamily="65" charset="-122"/>
              </a:rPr>
              <a:t>预防肺结核</a:t>
            </a:r>
          </a:p>
        </p:txBody>
      </p:sp>
      <p:pic>
        <p:nvPicPr>
          <p:cNvPr id="17" name="图片 16"/>
          <p:cNvPicPr>
            <a:picLocks noChangeAspect="1"/>
          </p:cNvPicPr>
          <p:nvPr/>
        </p:nvPicPr>
        <p:blipFill rotWithShape="1">
          <a:blip r:embed="rId8" cstate="print">
            <a:extLst>
              <a:ext uri="{28A0092B-C50C-407E-A947-70E740481C1C}">
                <a14:useLocalDpi xmlns="" xmlns:a14="http://schemas.microsoft.com/office/drawing/2010/main" val="0"/>
              </a:ext>
            </a:extLst>
          </a:blip>
          <a:srcRect l="33492" t="47619" r="30317" b="17249"/>
          <a:stretch>
            <a:fillRect/>
          </a:stretch>
        </p:blipFill>
        <p:spPr>
          <a:xfrm>
            <a:off x="9131353" y="617003"/>
            <a:ext cx="4518492" cy="8588138"/>
          </a:xfrm>
          <a:prstGeom prst="rect">
            <a:avLst/>
          </a:prstGeom>
        </p:spPr>
      </p:pic>
      <p:pic>
        <p:nvPicPr>
          <p:cNvPr id="18" name="图片 17"/>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8185625" y="7886637"/>
            <a:ext cx="6503908" cy="2171544"/>
          </a:xfrm>
          <a:prstGeom prst="rect">
            <a:avLst/>
          </a:prstGeom>
        </p:spPr>
      </p:pic>
    </p:spTree>
  </p:cSld>
  <p:clrMapOvr>
    <a:masterClrMapping/>
  </p:clrMapOvr>
  <p:transition spd="slow" advTm="5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wipe(left)">
                                      <p:cBhvr>
                                        <p:cTn id="19" dur="500"/>
                                        <p:tgtEl>
                                          <p:spTgt spid="14">
                                            <p:txEl>
                                              <p:pRg st="0" end="0"/>
                                            </p:txEl>
                                          </p:spTgt>
                                        </p:tgtEl>
                                      </p:cBhvr>
                                    </p:animEffect>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animEffect transition="in" filter="wipe(left)">
                                      <p:cBhvr>
                                        <p:cTn id="23" dur="500"/>
                                        <p:tgtEl>
                                          <p:spTgt spid="14">
                                            <p:txEl>
                                              <p:pRg st="1" end="1"/>
                                            </p:txEl>
                                          </p:spTgt>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4">
                                            <p:txEl>
                                              <p:pRg st="2" end="2"/>
                                            </p:txEl>
                                          </p:spTgt>
                                        </p:tgtEl>
                                        <p:attrNameLst>
                                          <p:attrName>style.visibility</p:attrName>
                                        </p:attrNameLst>
                                      </p:cBhvr>
                                      <p:to>
                                        <p:strVal val="visible"/>
                                      </p:to>
                                    </p:set>
                                    <p:animEffect transition="in" filter="wipe(left)">
                                      <p:cBhvr>
                                        <p:cTn id="27" dur="500"/>
                                        <p:tgtEl>
                                          <p:spTgt spid="14">
                                            <p:txEl>
                                              <p:pRg st="2" end="2"/>
                                            </p:txEl>
                                          </p:spTgt>
                                        </p:tgtEl>
                                      </p:cBhvr>
                                    </p:animEffect>
                                  </p:childTnLst>
                                </p:cTn>
                              </p:par>
                            </p:childTnLst>
                          </p:cTn>
                        </p:par>
                        <p:par>
                          <p:cTn id="28" fill="hold">
                            <p:stCondLst>
                              <p:cond delay="3500"/>
                            </p:stCondLst>
                            <p:childTnLst>
                              <p:par>
                                <p:cTn id="29" presetID="22" presetClass="entr" presetSubtype="8" fill="hold" nodeType="afterEffect">
                                  <p:stCondLst>
                                    <p:cond delay="0"/>
                                  </p:stCondLst>
                                  <p:childTnLst>
                                    <p:set>
                                      <p:cBhvr>
                                        <p:cTn id="30" dur="1" fill="hold">
                                          <p:stCondLst>
                                            <p:cond delay="0"/>
                                          </p:stCondLst>
                                        </p:cTn>
                                        <p:tgtEl>
                                          <p:spTgt spid="14">
                                            <p:txEl>
                                              <p:pRg st="3" end="3"/>
                                            </p:txEl>
                                          </p:spTgt>
                                        </p:tgtEl>
                                        <p:attrNameLst>
                                          <p:attrName>style.visibility</p:attrName>
                                        </p:attrNameLst>
                                      </p:cBhvr>
                                      <p:to>
                                        <p:strVal val="visible"/>
                                      </p:to>
                                    </p:set>
                                    <p:animEffect transition="in" filter="wipe(left)">
                                      <p:cBhvr>
                                        <p:cTn id="31"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064069" y="4955433"/>
            <a:ext cx="7355682" cy="3987267"/>
          </a:xfrm>
          <a:prstGeom prst="rect">
            <a:avLst/>
          </a:prstGeom>
        </p:spPr>
        <p:txBody>
          <a:bodyPr lIns="120289" tIns="60145" rIns="120289" bIns="60145">
            <a:spAutoFit/>
          </a:bodyPr>
          <a:lstStyle/>
          <a:p>
            <a:pPr>
              <a:lnSpc>
                <a:spcPct val="130000"/>
              </a:lnSpc>
            </a:pPr>
            <a:r>
              <a:rPr lang="zh-CN" altLang="en-US" sz="2800" b="1" dirty="0">
                <a:cs typeface="+mn-ea"/>
                <a:sym typeface="+mn-lt"/>
              </a:rPr>
              <a:t>结核病的病状比较隐匿，不典型，归纳起来全身结核病中毒症状有低热、盗汗、疲劳、食欲不振、体重减轻、女性月经不调。肺结核的局部症状如：咳嗽、胸痛、气短、咯血。而其他肺外结核依其侵犯器官、系统的不同而各有不同的局部症状，个别病人无任何症状、偶尔体检时才发现。</a:t>
            </a:r>
          </a:p>
        </p:txBody>
      </p:sp>
      <p:sp>
        <p:nvSpPr>
          <p:cNvPr id="3" name="矩形 2"/>
          <p:cNvSpPr/>
          <p:nvPr/>
        </p:nvSpPr>
        <p:spPr>
          <a:xfrm>
            <a:off x="6064069" y="3261724"/>
            <a:ext cx="7355682" cy="1186500"/>
          </a:xfrm>
          <a:prstGeom prst="rect">
            <a:avLst/>
          </a:prstGeom>
        </p:spPr>
        <p:txBody>
          <a:bodyPr lIns="120289" tIns="60145" rIns="120289" bIns="60145">
            <a:spAutoFit/>
          </a:bodyPr>
          <a:lstStyle/>
          <a:p>
            <a:pPr>
              <a:lnSpc>
                <a:spcPct val="130000"/>
              </a:lnSpc>
            </a:pPr>
            <a:r>
              <a:rPr lang="zh-CN" altLang="en-US" sz="2800" b="1" dirty="0">
                <a:cs typeface="+mn-ea"/>
                <a:sym typeface="+mn-lt"/>
              </a:rPr>
              <a:t>肺结核病的主要症状有：咳嗽、咳痰超过</a:t>
            </a:r>
            <a:r>
              <a:rPr lang="en-US" altLang="zh-CN" sz="2800" b="1" dirty="0">
                <a:cs typeface="+mn-ea"/>
                <a:sym typeface="+mn-lt"/>
              </a:rPr>
              <a:t>3</a:t>
            </a:r>
            <a:r>
              <a:rPr lang="zh-CN" altLang="en-US" sz="2800" b="1" dirty="0">
                <a:cs typeface="+mn-ea"/>
                <a:sym typeface="+mn-lt"/>
              </a:rPr>
              <a:t>周；发热或胸痛超过</a:t>
            </a:r>
            <a:r>
              <a:rPr lang="en-US" altLang="zh-CN" sz="2800" b="1" dirty="0">
                <a:cs typeface="+mn-ea"/>
                <a:sym typeface="+mn-lt"/>
              </a:rPr>
              <a:t>3</a:t>
            </a:r>
            <a:r>
              <a:rPr lang="zh-CN" altLang="en-US" sz="2800" b="1" dirty="0">
                <a:cs typeface="+mn-ea"/>
                <a:sym typeface="+mn-lt"/>
              </a:rPr>
              <a:t>周；咯血。</a:t>
            </a:r>
          </a:p>
        </p:txBody>
      </p:sp>
      <p:sp>
        <p:nvSpPr>
          <p:cNvPr id="4" name="矩形 3"/>
          <p:cNvSpPr/>
          <p:nvPr/>
        </p:nvSpPr>
        <p:spPr>
          <a:xfrm>
            <a:off x="1372721" y="774438"/>
            <a:ext cx="4859576" cy="737018"/>
          </a:xfrm>
          <a:prstGeom prst="rect">
            <a:avLst/>
          </a:prstGeom>
        </p:spPr>
        <p:txBody>
          <a:bodyPr wrap="none" lIns="120289" tIns="60145" rIns="120289" bIns="60145">
            <a:spAutoFit/>
          </a:bodyPr>
          <a:lstStyle/>
          <a:p>
            <a:r>
              <a:rPr lang="zh-CN" altLang="en-US" sz="4000" b="1" dirty="0">
                <a:sym typeface="+mn-lt"/>
              </a:rPr>
              <a:t>肺结核病的主要症状</a:t>
            </a:r>
            <a:endParaRPr lang="zh-CN" altLang="en-US" sz="4000" b="1" dirty="0"/>
          </a:p>
        </p:txBody>
      </p:sp>
      <p:pic>
        <p:nvPicPr>
          <p:cNvPr id="6" name="图片 5" descr="图片包含 游戏机, 房间&#10;&#10;描述已自动生成"/>
          <p:cNvPicPr>
            <a:picLocks noChangeAspect="1"/>
          </p:cNvPicPr>
          <p:nvPr/>
        </p:nvPicPr>
        <p:blipFill>
          <a:blip r:embed="rId3">
            <a:clrChange>
              <a:clrFrom>
                <a:srgbClr val="F6F6F6"/>
              </a:clrFrom>
              <a:clrTo>
                <a:srgbClr val="F6F6F6">
                  <a:alpha val="0"/>
                </a:srgbClr>
              </a:clrTo>
            </a:clrChange>
            <a:extLst>
              <a:ext uri="{28A0092B-C50C-407E-A947-70E740481C1C}">
                <a14:useLocalDpi xmlns="" xmlns:a14="http://schemas.microsoft.com/office/drawing/2010/main" val="0"/>
              </a:ext>
            </a:extLst>
          </a:blip>
          <a:stretch>
            <a:fillRect/>
          </a:stretch>
        </p:blipFill>
        <p:spPr>
          <a:xfrm>
            <a:off x="1291614" y="2749426"/>
            <a:ext cx="4691348" cy="5871855"/>
          </a:xfrm>
          <a:prstGeom prst="rect">
            <a:avLst/>
          </a:prstGeom>
        </p:spPr>
      </p:pic>
    </p:spTree>
  </p:cSld>
  <p:clrMapOvr>
    <a:masterClrMapping/>
  </p:clrMapOvr>
  <p:transition spd="slow" advTm="15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rot="5400000">
            <a:off x="1955007" y="-1955007"/>
            <a:ext cx="10801350" cy="14711363"/>
          </a:xfrm>
          <a:prstGeom prst="rect">
            <a:avLst/>
          </a:prstGeom>
        </p:spPr>
      </p:pic>
      <p:pic>
        <p:nvPicPr>
          <p:cNvPr id="4" name="图片 3"/>
          <p:cNvPicPr>
            <a:picLocks noChangeAspect="1"/>
          </p:cNvPicPr>
          <p:nvPr/>
        </p:nvPicPr>
        <p:blipFill rotWithShape="1">
          <a:blip r:embed="rId4" cstate="print">
            <a:extLst>
              <a:ext uri="{28A0092B-C50C-407E-A947-70E740481C1C}">
                <a14:useLocalDpi xmlns="" xmlns:a14="http://schemas.microsoft.com/office/drawing/2010/main" val="0"/>
              </a:ext>
            </a:extLst>
          </a:blip>
          <a:srcRect b="66554"/>
          <a:stretch>
            <a:fillRect/>
          </a:stretch>
        </p:blipFill>
        <p:spPr>
          <a:xfrm rot="5400000">
            <a:off x="7235335" y="3325322"/>
            <a:ext cx="10801350" cy="4150706"/>
          </a:xfrm>
          <a:prstGeom prst="rect">
            <a:avLst/>
          </a:prstGeom>
        </p:spPr>
      </p:pic>
      <p:pic>
        <p:nvPicPr>
          <p:cNvPr id="5" name="图片 4"/>
          <p:cNvPicPr>
            <a:picLocks noChangeAspect="1"/>
          </p:cNvPicPr>
          <p:nvPr/>
        </p:nvPicPr>
        <p:blipFill rotWithShape="1">
          <a:blip r:embed="rId4" cstate="print">
            <a:extLst>
              <a:ext uri="{28A0092B-C50C-407E-A947-70E740481C1C}">
                <a14:useLocalDpi xmlns="" xmlns:a14="http://schemas.microsoft.com/office/drawing/2010/main" val="0"/>
              </a:ext>
            </a:extLst>
          </a:blip>
          <a:srcRect t="85606"/>
          <a:stretch>
            <a:fillRect/>
          </a:stretch>
        </p:blipFill>
        <p:spPr>
          <a:xfrm rot="5400000">
            <a:off x="-4507485" y="4507487"/>
            <a:ext cx="10801350" cy="1786380"/>
          </a:xfrm>
          <a:prstGeom prst="rect">
            <a:avLst/>
          </a:prstGeom>
        </p:spPr>
      </p:pic>
      <p:pic>
        <p:nvPicPr>
          <p:cNvPr id="12" name="图片 11"/>
          <p:cNvPicPr>
            <a:picLocks noChangeAspect="1"/>
          </p:cNvPicPr>
          <p:nvPr/>
        </p:nvPicPr>
        <p:blipFill rotWithShape="1">
          <a:blip r:embed="rId5" cstate="print">
            <a:extLst>
              <a:ext uri="{28A0092B-C50C-407E-A947-70E740481C1C}">
                <a14:useLocalDpi xmlns="" xmlns:a14="http://schemas.microsoft.com/office/drawing/2010/main" val="0"/>
              </a:ext>
            </a:extLst>
          </a:blip>
          <a:srcRect b="12804"/>
          <a:stretch>
            <a:fillRect/>
          </a:stretch>
        </p:blipFill>
        <p:spPr>
          <a:xfrm>
            <a:off x="882006" y="691514"/>
            <a:ext cx="5517842" cy="9418320"/>
          </a:xfrm>
          <a:prstGeom prst="rect">
            <a:avLst/>
          </a:prstGeom>
        </p:spPr>
      </p:pic>
      <p:sp>
        <p:nvSpPr>
          <p:cNvPr id="13" name="矩形 12"/>
          <p:cNvSpPr/>
          <p:nvPr/>
        </p:nvSpPr>
        <p:spPr>
          <a:xfrm>
            <a:off x="6000750" y="4949268"/>
            <a:ext cx="8526721" cy="2060457"/>
          </a:xfrm>
          <a:prstGeom prst="rect">
            <a:avLst/>
          </a:prstGeom>
        </p:spPr>
        <p:txBody>
          <a:bodyPr wrap="square" lIns="120289" tIns="60145" rIns="120289" bIns="60145">
            <a:spAutoFit/>
          </a:bodyPr>
          <a:lstStyle/>
          <a:p>
            <a:pPr algn="dist"/>
            <a:r>
              <a:rPr lang="zh-CN" altLang="en-US" sz="12600" dirty="0">
                <a:effectLst>
                  <a:glow rad="63500">
                    <a:schemeClr val="bg1"/>
                  </a:glow>
                  <a:outerShdw blurRad="50800" dist="76200" dir="2700000" algn="tl" rotWithShape="0">
                    <a:prstClr val="black">
                      <a:alpha val="40000"/>
                    </a:prstClr>
                  </a:outerShdw>
                </a:effectLst>
                <a:latin typeface="方正水黑简体" panose="03000509000000000000" pitchFamily="65" charset="-122"/>
                <a:ea typeface="方正水黑简体" panose="03000509000000000000" pitchFamily="65" charset="-122"/>
              </a:rPr>
              <a:t>预防结核病</a:t>
            </a:r>
          </a:p>
        </p:txBody>
      </p:sp>
      <p:sp>
        <p:nvSpPr>
          <p:cNvPr id="14" name="矩形 13"/>
          <p:cNvSpPr/>
          <p:nvPr/>
        </p:nvSpPr>
        <p:spPr>
          <a:xfrm>
            <a:off x="9026536" y="2477054"/>
            <a:ext cx="2839889" cy="2060457"/>
          </a:xfrm>
          <a:prstGeom prst="rect">
            <a:avLst/>
          </a:prstGeom>
        </p:spPr>
        <p:txBody>
          <a:bodyPr wrap="square" lIns="120289" tIns="60145" rIns="120289" bIns="60145">
            <a:spAutoFit/>
          </a:bodyPr>
          <a:lstStyle/>
          <a:p>
            <a:pPr algn="dist"/>
            <a:r>
              <a:rPr lang="en-US" altLang="zh-CN" sz="12600" dirty="0">
                <a:effectLst>
                  <a:glow rad="63500">
                    <a:schemeClr val="bg1"/>
                  </a:glow>
                  <a:outerShdw blurRad="50800" dist="76200" dir="2700000" algn="tl" rotWithShape="0">
                    <a:prstClr val="black">
                      <a:alpha val="40000"/>
                    </a:prstClr>
                  </a:outerShdw>
                </a:effectLst>
                <a:latin typeface="方正水黑简体" panose="03000509000000000000" pitchFamily="65" charset="-122"/>
                <a:ea typeface="方正水黑简体" panose="03000509000000000000" pitchFamily="65" charset="-122"/>
              </a:rPr>
              <a:t>04</a:t>
            </a:r>
            <a:endParaRPr lang="zh-CN" altLang="en-US" sz="12600" dirty="0">
              <a:effectLst>
                <a:glow rad="63500">
                  <a:schemeClr val="bg1"/>
                </a:glow>
                <a:outerShdw blurRad="50800" dist="76200" dir="2700000" algn="tl" rotWithShape="0">
                  <a:prstClr val="black">
                    <a:alpha val="40000"/>
                  </a:prstClr>
                </a:outerShdw>
              </a:effectLst>
              <a:latin typeface="方正水黑简体" panose="03000509000000000000" pitchFamily="65" charset="-122"/>
              <a:ea typeface="方正水黑简体" panose="03000509000000000000" pitchFamily="65" charset="-122"/>
            </a:endParaRPr>
          </a:p>
        </p:txBody>
      </p:sp>
    </p:spTree>
  </p:cSld>
  <p:clrMapOvr>
    <a:masterClrMapping/>
  </p:clrMapOvr>
  <p:transition spd="slow" advTm="5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479733" y="4171633"/>
            <a:ext cx="7355682" cy="3921992"/>
          </a:xfrm>
          <a:prstGeom prst="rect">
            <a:avLst/>
          </a:prstGeom>
        </p:spPr>
        <p:txBody>
          <a:bodyPr lIns="120289" tIns="60145" rIns="120289" bIns="60145">
            <a:spAutoFit/>
          </a:bodyPr>
          <a:lstStyle/>
          <a:p>
            <a:pPr>
              <a:lnSpc>
                <a:spcPts val="6100"/>
              </a:lnSpc>
            </a:pPr>
            <a:r>
              <a:rPr lang="zh-CN" altLang="en-US" sz="2800" b="1" dirty="0">
                <a:cs typeface="+mn-ea"/>
                <a:sym typeface="+mn-lt"/>
              </a:rPr>
              <a:t>增强免疫力 对于婴儿来说，最好的方法就是接种卡介苗，一般来说新生婴儿一出生就应该接种；对于成人来说，应在饮食与运动上面来增强自身免疫力，多吃蔬果、多晒太阳、戒烟戒酒准没错。</a:t>
            </a:r>
          </a:p>
        </p:txBody>
      </p:sp>
      <p:sp>
        <p:nvSpPr>
          <p:cNvPr id="3" name="矩形 2"/>
          <p:cNvSpPr/>
          <p:nvPr/>
        </p:nvSpPr>
        <p:spPr>
          <a:xfrm>
            <a:off x="1383795" y="908064"/>
            <a:ext cx="2807732" cy="737018"/>
          </a:xfrm>
          <a:prstGeom prst="rect">
            <a:avLst/>
          </a:prstGeom>
        </p:spPr>
        <p:txBody>
          <a:bodyPr wrap="none" lIns="120289" tIns="60145" rIns="120289" bIns="60145">
            <a:spAutoFit/>
          </a:bodyPr>
          <a:lstStyle/>
          <a:p>
            <a:r>
              <a:rPr lang="zh-CN" altLang="en-US" sz="4000" b="1" dirty="0">
                <a:sym typeface="+mn-lt"/>
              </a:rPr>
              <a:t>接种卡介苗</a:t>
            </a:r>
            <a:endParaRPr lang="zh-CN" altLang="en-US" sz="4000" b="1" dirty="0"/>
          </a:p>
        </p:txBody>
      </p:sp>
      <p:pic>
        <p:nvPicPr>
          <p:cNvPr id="5" name="图片 4" descr="卡通人物&#10;&#10;描述已自动生成"/>
          <p:cNvPicPr>
            <a:picLocks noChangeAspect="1"/>
          </p:cNvPicPr>
          <p:nvPr/>
        </p:nvPicPr>
        <p:blipFill>
          <a:blip r:embed="rId3">
            <a:clrChange>
              <a:clrFrom>
                <a:srgbClr val="F6F6F6"/>
              </a:clrFrom>
              <a:clrTo>
                <a:srgbClr val="F6F6F6">
                  <a:alpha val="0"/>
                </a:srgbClr>
              </a:clrTo>
            </a:clrChange>
            <a:extLst>
              <a:ext uri="{28A0092B-C50C-407E-A947-70E740481C1C}">
                <a14:useLocalDpi xmlns="" xmlns:a14="http://schemas.microsoft.com/office/drawing/2010/main" val="0"/>
              </a:ext>
            </a:extLst>
          </a:blip>
          <a:stretch>
            <a:fillRect/>
          </a:stretch>
        </p:blipFill>
        <p:spPr>
          <a:xfrm>
            <a:off x="1246011" y="3221846"/>
            <a:ext cx="4877785" cy="5305715"/>
          </a:xfrm>
          <a:prstGeom prst="rect">
            <a:avLst/>
          </a:prstGeom>
        </p:spPr>
      </p:pic>
    </p:spTree>
  </p:cSld>
  <p:clrMapOvr>
    <a:masterClrMapping/>
  </p:clrMapOvr>
  <p:transition spd="slow" advTm="15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05261" y="2723999"/>
            <a:ext cx="11985211" cy="1186500"/>
          </a:xfrm>
          <a:prstGeom prst="rect">
            <a:avLst/>
          </a:prstGeom>
        </p:spPr>
        <p:txBody>
          <a:bodyPr wrap="square" lIns="120289" tIns="60145" rIns="120289" bIns="60145">
            <a:spAutoFit/>
          </a:bodyPr>
          <a:lstStyle/>
          <a:p>
            <a:pPr>
              <a:lnSpc>
                <a:spcPct val="130000"/>
              </a:lnSpc>
            </a:pPr>
            <a:r>
              <a:rPr lang="zh-CN" altLang="en-US" sz="2800" b="1" dirty="0">
                <a:cs typeface="+mn-ea"/>
                <a:sym typeface="+mn-lt"/>
              </a:rPr>
              <a:t>讲究卫生 平时居住的地方多开窗户通风、多打扫卫生，同时要勤洗手。不管在哪里，都要养成不随地吐痰的好习惯。</a:t>
            </a:r>
          </a:p>
        </p:txBody>
      </p:sp>
      <p:sp>
        <p:nvSpPr>
          <p:cNvPr id="3" name="矩形 2"/>
          <p:cNvSpPr/>
          <p:nvPr/>
        </p:nvSpPr>
        <p:spPr>
          <a:xfrm>
            <a:off x="1416128" y="863522"/>
            <a:ext cx="2437439" cy="737018"/>
          </a:xfrm>
          <a:prstGeom prst="rect">
            <a:avLst/>
          </a:prstGeom>
        </p:spPr>
        <p:txBody>
          <a:bodyPr wrap="none" lIns="120289" tIns="60145" rIns="120289" bIns="60145">
            <a:spAutoFit/>
          </a:bodyPr>
          <a:lstStyle/>
          <a:p>
            <a:r>
              <a:rPr lang="zh-CN" altLang="en-US" sz="4000" b="1" dirty="0">
                <a:sym typeface="+mn-lt"/>
              </a:rPr>
              <a:t>讲究卫生 </a:t>
            </a:r>
            <a:endParaRPr lang="zh-CN" altLang="en-US" sz="4000" b="1" dirty="0"/>
          </a:p>
        </p:txBody>
      </p:sp>
      <p:pic>
        <p:nvPicPr>
          <p:cNvPr id="5" name="图片 4" descr="卡通人物&#10;&#10;描述已自动生成"/>
          <p:cNvPicPr>
            <a:picLocks noChangeAspect="1"/>
          </p:cNvPicPr>
          <p:nvPr/>
        </p:nvPicPr>
        <p:blipFill>
          <a:blip r:embed="rId3">
            <a:clrChange>
              <a:clrFrom>
                <a:srgbClr val="F6F6F6"/>
              </a:clrFrom>
              <a:clrTo>
                <a:srgbClr val="F6F6F6">
                  <a:alpha val="0"/>
                </a:srgbClr>
              </a:clrTo>
            </a:clrChange>
            <a:extLst>
              <a:ext uri="{28A0092B-C50C-407E-A947-70E740481C1C}">
                <a14:useLocalDpi xmlns="" xmlns:a14="http://schemas.microsoft.com/office/drawing/2010/main" val="0"/>
              </a:ext>
            </a:extLst>
          </a:blip>
          <a:stretch>
            <a:fillRect/>
          </a:stretch>
        </p:blipFill>
        <p:spPr>
          <a:xfrm>
            <a:off x="3850240" y="4964871"/>
            <a:ext cx="7010884" cy="4125516"/>
          </a:xfrm>
          <a:prstGeom prst="rect">
            <a:avLst/>
          </a:prstGeom>
        </p:spPr>
      </p:pic>
    </p:spTree>
  </p:cSld>
  <p:clrMapOvr>
    <a:masterClrMapping/>
  </p:clrMapOvr>
  <p:transition spd="slow" advTm="12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01983" y="4614166"/>
            <a:ext cx="7355682" cy="1746653"/>
          </a:xfrm>
          <a:prstGeom prst="rect">
            <a:avLst/>
          </a:prstGeom>
        </p:spPr>
        <p:txBody>
          <a:bodyPr lIns="120289" tIns="60145" rIns="120289" bIns="60145">
            <a:spAutoFit/>
          </a:bodyPr>
          <a:lstStyle/>
          <a:p>
            <a:pPr>
              <a:lnSpc>
                <a:spcPct val="130000"/>
              </a:lnSpc>
            </a:pPr>
            <a:r>
              <a:rPr lang="zh-CN" altLang="en-US" sz="2800" b="1" dirty="0">
                <a:cs typeface="+mn-ea"/>
                <a:sym typeface="+mn-lt"/>
              </a:rPr>
              <a:t>远离喷嚏源 尽量少去人流密集的公共场所，注意回避打喷嚏、咳嗽等“潜在源头”。在高发时期，也可考虑带一个口罩出门</a:t>
            </a:r>
          </a:p>
        </p:txBody>
      </p:sp>
      <p:sp>
        <p:nvSpPr>
          <p:cNvPr id="3" name="矩形 2"/>
          <p:cNvSpPr/>
          <p:nvPr/>
        </p:nvSpPr>
        <p:spPr>
          <a:xfrm>
            <a:off x="1401985" y="744746"/>
            <a:ext cx="2950400" cy="737018"/>
          </a:xfrm>
          <a:prstGeom prst="rect">
            <a:avLst/>
          </a:prstGeom>
        </p:spPr>
        <p:txBody>
          <a:bodyPr wrap="none" lIns="120289" tIns="60145" rIns="120289" bIns="60145">
            <a:spAutoFit/>
          </a:bodyPr>
          <a:lstStyle/>
          <a:p>
            <a:r>
              <a:rPr lang="zh-CN" altLang="en-US" sz="4000" b="1" dirty="0">
                <a:sym typeface="+mn-lt"/>
              </a:rPr>
              <a:t>远离喷嚏源 </a:t>
            </a:r>
            <a:endParaRPr lang="zh-CN" altLang="en-US" sz="4000" b="1" dirty="0"/>
          </a:p>
        </p:txBody>
      </p:sp>
      <p:pic>
        <p:nvPicPr>
          <p:cNvPr id="5" name="图片 4" descr="卡通人物&#10;&#10;描述已自动生成"/>
          <p:cNvPicPr>
            <a:picLocks noChangeAspect="1"/>
          </p:cNvPicPr>
          <p:nvPr/>
        </p:nvPicPr>
        <p:blipFill>
          <a:blip r:embed="rId3">
            <a:clrChange>
              <a:clrFrom>
                <a:srgbClr val="F6F6F6"/>
              </a:clrFrom>
              <a:clrTo>
                <a:srgbClr val="F6F6F6">
                  <a:alpha val="0"/>
                </a:srgbClr>
              </a:clrTo>
            </a:clrChange>
            <a:extLst>
              <a:ext uri="{28A0092B-C50C-407E-A947-70E740481C1C}">
                <a14:useLocalDpi xmlns="" xmlns:a14="http://schemas.microsoft.com/office/drawing/2010/main" val="0"/>
              </a:ext>
            </a:extLst>
          </a:blip>
          <a:stretch>
            <a:fillRect/>
          </a:stretch>
        </p:blipFill>
        <p:spPr>
          <a:xfrm>
            <a:off x="9248768" y="2232186"/>
            <a:ext cx="4623707" cy="6336978"/>
          </a:xfrm>
          <a:prstGeom prst="rect">
            <a:avLst/>
          </a:prstGeom>
        </p:spPr>
      </p:pic>
    </p:spTree>
  </p:cSld>
  <p:clrMapOvr>
    <a:masterClrMapping/>
  </p:clrMapOvr>
  <p:transition spd="slow" advTm="12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998293" y="4366334"/>
            <a:ext cx="7355682" cy="3921992"/>
          </a:xfrm>
          <a:prstGeom prst="rect">
            <a:avLst/>
          </a:prstGeom>
        </p:spPr>
        <p:txBody>
          <a:bodyPr lIns="120289" tIns="60145" rIns="120289" bIns="60145">
            <a:spAutoFit/>
          </a:bodyPr>
          <a:lstStyle/>
          <a:p>
            <a:pPr>
              <a:lnSpc>
                <a:spcPts val="6100"/>
              </a:lnSpc>
            </a:pPr>
            <a:r>
              <a:rPr lang="zh-CN" altLang="en-US" sz="2800" b="1" dirty="0">
                <a:cs typeface="+mn-ea"/>
                <a:sym typeface="+mn-lt"/>
              </a:rPr>
              <a:t>身体检查 定期的健康体检也是必要的，特别是糖尿病、艾滋病等患者，一定要控制好病情。在这些基础上，还要注意作息规律。如果连续咳嗽</a:t>
            </a:r>
            <a:r>
              <a:rPr lang="en-US" altLang="zh-CN" sz="2800" b="1" dirty="0">
                <a:cs typeface="+mn-ea"/>
                <a:sym typeface="+mn-lt"/>
              </a:rPr>
              <a:t>2</a:t>
            </a:r>
            <a:r>
              <a:rPr lang="zh-CN" altLang="en-US" sz="2800" b="1" dirty="0">
                <a:cs typeface="+mn-ea"/>
                <a:sym typeface="+mn-lt"/>
              </a:rPr>
              <a:t>周，或咳嗽有痰、带血丝，就要到医院好好检查检查了。</a:t>
            </a:r>
          </a:p>
        </p:txBody>
      </p:sp>
      <p:sp>
        <p:nvSpPr>
          <p:cNvPr id="3" name="矩形 2"/>
          <p:cNvSpPr/>
          <p:nvPr/>
        </p:nvSpPr>
        <p:spPr>
          <a:xfrm>
            <a:off x="1414297" y="729899"/>
            <a:ext cx="3833654" cy="737018"/>
          </a:xfrm>
          <a:prstGeom prst="rect">
            <a:avLst/>
          </a:prstGeom>
        </p:spPr>
        <p:txBody>
          <a:bodyPr wrap="none" lIns="120289" tIns="60145" rIns="120289" bIns="60145">
            <a:spAutoFit/>
          </a:bodyPr>
          <a:lstStyle/>
          <a:p>
            <a:r>
              <a:rPr lang="zh-CN" altLang="en-US" sz="4000" b="1" dirty="0">
                <a:sym typeface="+mn-lt"/>
              </a:rPr>
              <a:t>定期的健康体检</a:t>
            </a:r>
            <a:endParaRPr lang="zh-CN" altLang="en-US" sz="4000" b="1" dirty="0"/>
          </a:p>
        </p:txBody>
      </p:sp>
      <p:pic>
        <p:nvPicPr>
          <p:cNvPr id="5" name="图片 4" descr="卡通人物&#10;&#10;描述已自动生成"/>
          <p:cNvPicPr>
            <a:picLocks noChangeAspect="1"/>
          </p:cNvPicPr>
          <p:nvPr/>
        </p:nvPicPr>
        <p:blipFill>
          <a:blip r:embed="rId3">
            <a:clrChange>
              <a:clrFrom>
                <a:srgbClr val="F6F6F6"/>
              </a:clrFrom>
              <a:clrTo>
                <a:srgbClr val="F6F6F6">
                  <a:alpha val="0"/>
                </a:srgbClr>
              </a:clrTo>
            </a:clrChange>
            <a:extLst>
              <a:ext uri="{28A0092B-C50C-407E-A947-70E740481C1C}">
                <a14:useLocalDpi xmlns="" xmlns:a14="http://schemas.microsoft.com/office/drawing/2010/main" val="0"/>
              </a:ext>
            </a:extLst>
          </a:blip>
          <a:stretch>
            <a:fillRect/>
          </a:stretch>
        </p:blipFill>
        <p:spPr>
          <a:xfrm>
            <a:off x="882552" y="2273755"/>
            <a:ext cx="5115743" cy="7167221"/>
          </a:xfrm>
          <a:prstGeom prst="rect">
            <a:avLst/>
          </a:prstGeom>
        </p:spPr>
      </p:pic>
    </p:spTree>
  </p:cSld>
  <p:clrMapOvr>
    <a:masterClrMapping/>
  </p:clrMapOvr>
  <p:transition spd="slow" advTm="15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rot="5400000">
            <a:off x="1955007" y="-1955007"/>
            <a:ext cx="10801350" cy="14711363"/>
          </a:xfrm>
          <a:prstGeom prst="rect">
            <a:avLst/>
          </a:prstGeom>
        </p:spPr>
      </p:pic>
      <p:pic>
        <p:nvPicPr>
          <p:cNvPr id="7" name="图片 6"/>
          <p:cNvPicPr>
            <a:picLocks noChangeAspect="1"/>
          </p:cNvPicPr>
          <p:nvPr/>
        </p:nvPicPr>
        <p:blipFill rotWithShape="1">
          <a:blip r:embed="rId5" cstate="print">
            <a:extLst>
              <a:ext uri="{28A0092B-C50C-407E-A947-70E740481C1C}">
                <a14:useLocalDpi xmlns="" xmlns:a14="http://schemas.microsoft.com/office/drawing/2010/main" val="0"/>
              </a:ext>
            </a:extLst>
          </a:blip>
          <a:srcRect b="66554"/>
          <a:stretch>
            <a:fillRect/>
          </a:stretch>
        </p:blipFill>
        <p:spPr>
          <a:xfrm rot="5400000">
            <a:off x="7235335" y="3325322"/>
            <a:ext cx="10801350" cy="4150706"/>
          </a:xfrm>
          <a:prstGeom prst="rect">
            <a:avLst/>
          </a:prstGeom>
        </p:spPr>
      </p:pic>
      <p:pic>
        <p:nvPicPr>
          <p:cNvPr id="8" name="图片 7"/>
          <p:cNvPicPr>
            <a:picLocks noChangeAspect="1"/>
          </p:cNvPicPr>
          <p:nvPr/>
        </p:nvPicPr>
        <p:blipFill rotWithShape="1">
          <a:blip r:embed="rId5" cstate="print">
            <a:extLst>
              <a:ext uri="{28A0092B-C50C-407E-A947-70E740481C1C}">
                <a14:useLocalDpi xmlns="" xmlns:a14="http://schemas.microsoft.com/office/drawing/2010/main" val="0"/>
              </a:ext>
            </a:extLst>
          </a:blip>
          <a:srcRect t="85606"/>
          <a:stretch>
            <a:fillRect/>
          </a:stretch>
        </p:blipFill>
        <p:spPr>
          <a:xfrm rot="5400000">
            <a:off x="-4507485" y="4507487"/>
            <a:ext cx="10801350" cy="1786380"/>
          </a:xfrm>
          <a:prstGeom prst="rect">
            <a:avLst/>
          </a:prstGeom>
        </p:spPr>
      </p:pic>
      <p:pic>
        <p:nvPicPr>
          <p:cNvPr id="14" name="图片 13"/>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745015" y="1080125"/>
            <a:ext cx="5428504" cy="8641098"/>
          </a:xfrm>
          <a:prstGeom prst="rect">
            <a:avLst/>
          </a:prstGeom>
        </p:spPr>
      </p:pic>
      <p:pic>
        <p:nvPicPr>
          <p:cNvPr id="15" name="动感的背景音乐 尤其是汽车音乐">
            <a:hlinkClick r:id="" action="ppaction://media"/>
          </p:cNvPr>
          <p:cNvPicPr>
            <a:picLocks noChangeAspect="1"/>
          </p:cNvPicPr>
          <p:nvPr>
            <a:videoFile r:link="rId1"/>
            <p:extLst>
              <p:ext uri="{DAA4B4D4-6D71-4841-9C94-3DE7FCFB9230}">
                <p14:media xmlns="" xmlns:p14="http://schemas.microsoft.com/office/powerpoint/2010/main" r:embed="rId9"/>
              </p:ext>
            </p:extLst>
          </p:nvPr>
        </p:nvPicPr>
        <p:blipFill>
          <a:blip r:embed="rId10" cstate="print"/>
          <a:stretch>
            <a:fillRect/>
          </a:stretch>
        </p:blipFill>
        <p:spPr>
          <a:xfrm>
            <a:off x="0" y="-1440182"/>
            <a:ext cx="735568" cy="960120"/>
          </a:xfrm>
          <a:prstGeom prst="rect">
            <a:avLst/>
          </a:prstGeom>
        </p:spPr>
      </p:pic>
      <p:sp>
        <p:nvSpPr>
          <p:cNvPr id="9" name="矩形 8"/>
          <p:cNvSpPr/>
          <p:nvPr/>
        </p:nvSpPr>
        <p:spPr>
          <a:xfrm>
            <a:off x="5604280" y="2179198"/>
            <a:ext cx="8527993" cy="3353119"/>
          </a:xfrm>
          <a:prstGeom prst="rect">
            <a:avLst/>
          </a:prstGeom>
        </p:spPr>
        <p:txBody>
          <a:bodyPr wrap="square" lIns="120289" tIns="60145" rIns="120289" bIns="60145">
            <a:spAutoFit/>
          </a:bodyPr>
          <a:lstStyle/>
          <a:p>
            <a:pPr algn="dist"/>
            <a:r>
              <a:rPr lang="en-US" altLang="zh-CN" sz="10500" dirty="0" smtClean="0">
                <a:effectLst>
                  <a:glow rad="63500">
                    <a:schemeClr val="bg1"/>
                  </a:glow>
                  <a:outerShdw blurRad="50800" dist="76200" dir="2700000" algn="tl" rotWithShape="0">
                    <a:prstClr val="black">
                      <a:alpha val="40000"/>
                    </a:prstClr>
                  </a:outerShdw>
                </a:effectLst>
                <a:latin typeface="方正水黑简体" panose="03000509000000000000" pitchFamily="65" charset="-122"/>
                <a:ea typeface="方正水黑简体" panose="03000509000000000000" pitchFamily="65" charset="-122"/>
              </a:rPr>
              <a:t>2021</a:t>
            </a:r>
            <a:r>
              <a:rPr lang="zh-CN" altLang="en-US" sz="10500" dirty="0" smtClean="0">
                <a:effectLst>
                  <a:glow rad="63500">
                    <a:schemeClr val="bg1"/>
                  </a:glow>
                  <a:outerShdw blurRad="50800" dist="76200" dir="2700000" algn="tl" rotWithShape="0">
                    <a:prstClr val="black">
                      <a:alpha val="40000"/>
                    </a:prstClr>
                  </a:outerShdw>
                </a:effectLst>
                <a:latin typeface="方正水黑简体" panose="03000509000000000000" pitchFamily="65" charset="-122"/>
                <a:ea typeface="方正水黑简体" panose="03000509000000000000" pitchFamily="65" charset="-122"/>
              </a:rPr>
              <a:t>年世界</a:t>
            </a:r>
            <a:r>
              <a:rPr lang="zh-CN" altLang="en-US" sz="10500" dirty="0">
                <a:effectLst>
                  <a:glow rad="63500">
                    <a:schemeClr val="bg1"/>
                  </a:glow>
                  <a:outerShdw blurRad="50800" dist="76200" dir="2700000" algn="tl" rotWithShape="0">
                    <a:prstClr val="black">
                      <a:alpha val="40000"/>
                    </a:prstClr>
                  </a:outerShdw>
                </a:effectLst>
                <a:latin typeface="方正水黑简体" panose="03000509000000000000" pitchFamily="65" charset="-122"/>
                <a:ea typeface="方正水黑简体" panose="03000509000000000000" pitchFamily="65" charset="-122"/>
              </a:rPr>
              <a:t>防治结核病日</a:t>
            </a:r>
          </a:p>
        </p:txBody>
      </p:sp>
      <p:sp>
        <p:nvSpPr>
          <p:cNvPr id="13" name="矩形 12"/>
          <p:cNvSpPr/>
          <p:nvPr/>
        </p:nvSpPr>
        <p:spPr>
          <a:xfrm>
            <a:off x="5516761" y="8068103"/>
            <a:ext cx="8275142" cy="1214072"/>
          </a:xfrm>
          <a:prstGeom prst="rect">
            <a:avLst/>
          </a:prstGeom>
        </p:spPr>
        <p:txBody>
          <a:bodyPr wrap="square" lIns="120289" tIns="60145" rIns="120289" bIns="60145">
            <a:spAutoFit/>
          </a:bodyPr>
          <a:lstStyle/>
          <a:p>
            <a:pPr algn="dist"/>
            <a:r>
              <a:rPr lang="zh-CN" altLang="en-US" sz="7100" dirty="0" smtClean="0">
                <a:effectLst>
                  <a:glow rad="63500">
                    <a:schemeClr val="bg1"/>
                  </a:glow>
                  <a:outerShdw blurRad="50800" dist="76200" dir="2700000" algn="tl" rotWithShape="0">
                    <a:prstClr val="black">
                      <a:alpha val="40000"/>
                    </a:prstClr>
                  </a:outerShdw>
                </a:effectLst>
                <a:latin typeface="方正水黑简体" panose="03000509000000000000" pitchFamily="65" charset="-122"/>
                <a:ea typeface="方正水黑简体" panose="03000509000000000000" pitchFamily="65" charset="-122"/>
              </a:rPr>
              <a:t>江津区中心医院</a:t>
            </a:r>
            <a:endParaRPr lang="zh-CN" altLang="en-US" sz="7100" dirty="0">
              <a:effectLst>
                <a:glow rad="63500">
                  <a:schemeClr val="bg1"/>
                </a:glow>
                <a:outerShdw blurRad="50800" dist="76200" dir="2700000" algn="tl" rotWithShape="0">
                  <a:prstClr val="black">
                    <a:alpha val="40000"/>
                  </a:prstClr>
                </a:outerShdw>
              </a:effectLst>
              <a:latin typeface="方正水黑简体" panose="03000509000000000000" pitchFamily="65" charset="-122"/>
              <a:ea typeface="方正水黑简体" panose="03000509000000000000" pitchFamily="65" charset="-122"/>
            </a:endParaRPr>
          </a:p>
        </p:txBody>
      </p:sp>
    </p:spTree>
  </p:cSld>
  <p:clrMapOvr>
    <a:masterClrMapping/>
  </p:clrMapOvr>
  <p:transition spd="slow" advTm="5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par>
                          <p:cTn id="7" fill="hold">
                            <p:stCondLst>
                              <p:cond delay="0"/>
                            </p:stCondLst>
                            <p:childTnLst>
                              <p:par>
                                <p:cTn id="8" presetID="16" presetClass="entr" presetSubtype="21"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15" repeatCount="indefinite" fill="hold" display="0">
                  <p:stCondLst>
                    <p:cond delay="indefinite"/>
                  </p:stCondLst>
                  <p:endCondLst>
                    <p:cond evt="onStopAudio" delay="0">
                      <p:tgtEl>
                        <p:sldTgt/>
                      </p:tgtEl>
                    </p:cond>
                  </p:endCondLst>
                </p:cTn>
                <p:tgtEl>
                  <p:spTgt spid="15"/>
                </p:tgtEl>
              </p:cMediaNode>
            </p:video>
          </p:childTnLst>
        </p:cTn>
      </p:par>
    </p:tnLst>
    <p:bldLst>
      <p:bldP spid="9"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rot="5400000">
            <a:off x="1955007" y="-1955007"/>
            <a:ext cx="10801350" cy="14711363"/>
          </a:xfrm>
          <a:prstGeom prst="rect">
            <a:avLst/>
          </a:prstGeom>
        </p:spPr>
      </p:pic>
      <p:pic>
        <p:nvPicPr>
          <p:cNvPr id="4" name="图片 3"/>
          <p:cNvPicPr>
            <a:picLocks noChangeAspect="1"/>
          </p:cNvPicPr>
          <p:nvPr/>
        </p:nvPicPr>
        <p:blipFill rotWithShape="1">
          <a:blip r:embed="rId4" cstate="print">
            <a:extLst>
              <a:ext uri="{28A0092B-C50C-407E-A947-70E740481C1C}">
                <a14:useLocalDpi xmlns="" xmlns:a14="http://schemas.microsoft.com/office/drawing/2010/main" val="0"/>
              </a:ext>
            </a:extLst>
          </a:blip>
          <a:srcRect b="66554"/>
          <a:stretch>
            <a:fillRect/>
          </a:stretch>
        </p:blipFill>
        <p:spPr>
          <a:xfrm rot="5400000">
            <a:off x="7235335" y="3325322"/>
            <a:ext cx="10801350" cy="4150706"/>
          </a:xfrm>
          <a:prstGeom prst="rect">
            <a:avLst/>
          </a:prstGeom>
        </p:spPr>
      </p:pic>
      <p:pic>
        <p:nvPicPr>
          <p:cNvPr id="5" name="图片 4"/>
          <p:cNvPicPr>
            <a:picLocks noChangeAspect="1"/>
          </p:cNvPicPr>
          <p:nvPr/>
        </p:nvPicPr>
        <p:blipFill rotWithShape="1">
          <a:blip r:embed="rId4" cstate="print">
            <a:extLst>
              <a:ext uri="{28A0092B-C50C-407E-A947-70E740481C1C}">
                <a14:useLocalDpi xmlns="" xmlns:a14="http://schemas.microsoft.com/office/drawing/2010/main" val="0"/>
              </a:ext>
            </a:extLst>
          </a:blip>
          <a:srcRect t="85606"/>
          <a:stretch>
            <a:fillRect/>
          </a:stretch>
        </p:blipFill>
        <p:spPr>
          <a:xfrm rot="5400000">
            <a:off x="-4507485" y="4507487"/>
            <a:ext cx="10801350" cy="1786380"/>
          </a:xfrm>
          <a:prstGeom prst="rect">
            <a:avLst/>
          </a:prstGeom>
        </p:spPr>
      </p:pic>
      <p:pic>
        <p:nvPicPr>
          <p:cNvPr id="12" name="图片 11"/>
          <p:cNvPicPr>
            <a:picLocks noChangeAspect="1"/>
          </p:cNvPicPr>
          <p:nvPr/>
        </p:nvPicPr>
        <p:blipFill rotWithShape="1">
          <a:blip r:embed="rId5" cstate="print">
            <a:extLst>
              <a:ext uri="{28A0092B-C50C-407E-A947-70E740481C1C}">
                <a14:useLocalDpi xmlns="" xmlns:a14="http://schemas.microsoft.com/office/drawing/2010/main" val="0"/>
              </a:ext>
            </a:extLst>
          </a:blip>
          <a:srcRect b="12804"/>
          <a:stretch>
            <a:fillRect/>
          </a:stretch>
        </p:blipFill>
        <p:spPr>
          <a:xfrm>
            <a:off x="882006" y="691514"/>
            <a:ext cx="5517842" cy="9418320"/>
          </a:xfrm>
          <a:prstGeom prst="rect">
            <a:avLst/>
          </a:prstGeom>
        </p:spPr>
      </p:pic>
      <p:sp>
        <p:nvSpPr>
          <p:cNvPr id="13" name="矩形 12"/>
          <p:cNvSpPr/>
          <p:nvPr/>
        </p:nvSpPr>
        <p:spPr>
          <a:xfrm>
            <a:off x="6365492" y="4949268"/>
            <a:ext cx="7732900" cy="2060457"/>
          </a:xfrm>
          <a:prstGeom prst="rect">
            <a:avLst/>
          </a:prstGeom>
        </p:spPr>
        <p:txBody>
          <a:bodyPr wrap="square" lIns="120289" tIns="60145" rIns="120289" bIns="60145">
            <a:spAutoFit/>
          </a:bodyPr>
          <a:lstStyle/>
          <a:p>
            <a:pPr algn="dist"/>
            <a:r>
              <a:rPr lang="zh-CN" altLang="en-US" sz="12600" dirty="0">
                <a:effectLst>
                  <a:glow rad="63500">
                    <a:schemeClr val="bg1"/>
                  </a:glow>
                  <a:outerShdw blurRad="50800" dist="76200" dir="2700000" algn="tl" rotWithShape="0">
                    <a:prstClr val="black">
                      <a:alpha val="40000"/>
                    </a:prstClr>
                  </a:outerShdw>
                </a:effectLst>
                <a:latin typeface="方正水黑简体" panose="03000509000000000000" pitchFamily="65" charset="-122"/>
                <a:ea typeface="方正水黑简体" panose="03000509000000000000" pitchFamily="65" charset="-122"/>
              </a:rPr>
              <a:t>节日起源 </a:t>
            </a:r>
          </a:p>
        </p:txBody>
      </p:sp>
      <p:sp>
        <p:nvSpPr>
          <p:cNvPr id="14" name="矩形 13"/>
          <p:cNvSpPr/>
          <p:nvPr/>
        </p:nvSpPr>
        <p:spPr>
          <a:xfrm>
            <a:off x="8811995" y="2426651"/>
            <a:ext cx="2839889" cy="2060457"/>
          </a:xfrm>
          <a:prstGeom prst="rect">
            <a:avLst/>
          </a:prstGeom>
        </p:spPr>
        <p:txBody>
          <a:bodyPr wrap="square" lIns="120289" tIns="60145" rIns="120289" bIns="60145">
            <a:spAutoFit/>
          </a:bodyPr>
          <a:lstStyle/>
          <a:p>
            <a:pPr algn="dist"/>
            <a:r>
              <a:rPr lang="en-US" altLang="zh-CN" sz="12600" dirty="0">
                <a:effectLst>
                  <a:glow rad="63500">
                    <a:schemeClr val="bg1"/>
                  </a:glow>
                  <a:outerShdw blurRad="50800" dist="76200" dir="2700000" algn="tl" rotWithShape="0">
                    <a:prstClr val="black">
                      <a:alpha val="40000"/>
                    </a:prstClr>
                  </a:outerShdw>
                </a:effectLst>
                <a:latin typeface="方正水黑简体" panose="03000509000000000000" pitchFamily="65" charset="-122"/>
                <a:ea typeface="方正水黑简体" panose="03000509000000000000" pitchFamily="65" charset="-122"/>
              </a:rPr>
              <a:t>01</a:t>
            </a:r>
            <a:endParaRPr lang="zh-CN" altLang="en-US" sz="12600" dirty="0">
              <a:effectLst>
                <a:glow rad="63500">
                  <a:schemeClr val="bg1"/>
                </a:glow>
                <a:outerShdw blurRad="50800" dist="76200" dir="2700000" algn="tl" rotWithShape="0">
                  <a:prstClr val="black">
                    <a:alpha val="40000"/>
                  </a:prstClr>
                </a:outerShdw>
              </a:effectLst>
              <a:latin typeface="方正水黑简体" panose="03000509000000000000" pitchFamily="65" charset="-122"/>
              <a:ea typeface="方正水黑简体" panose="03000509000000000000" pitchFamily="65" charset="-122"/>
            </a:endParaRPr>
          </a:p>
        </p:txBody>
      </p:sp>
    </p:spTree>
  </p:cSld>
  <p:clrMapOvr>
    <a:masterClrMapping/>
  </p:clrMapOvr>
  <p:transition spd="slow" advTm="5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47155" y="2750738"/>
            <a:ext cx="7674176" cy="4704258"/>
          </a:xfrm>
          <a:prstGeom prst="rect">
            <a:avLst/>
          </a:prstGeom>
        </p:spPr>
        <p:txBody>
          <a:bodyPr wrap="square" lIns="120289" tIns="60145" rIns="120289" bIns="60145">
            <a:spAutoFit/>
          </a:bodyPr>
          <a:lstStyle/>
          <a:p>
            <a:pPr>
              <a:lnSpc>
                <a:spcPts val="6100"/>
              </a:lnSpc>
            </a:pPr>
            <a:r>
              <a:rPr lang="en-US" altLang="zh-CN" sz="2800" b="1" dirty="0">
                <a:cs typeface="+mn-ea"/>
                <a:sym typeface="+mn-lt"/>
              </a:rPr>
              <a:t>1995</a:t>
            </a:r>
            <a:r>
              <a:rPr lang="zh-CN" altLang="en-US" sz="2800" b="1" dirty="0">
                <a:cs typeface="+mn-ea"/>
                <a:sym typeface="+mn-lt"/>
              </a:rPr>
              <a:t>年底世界卫生组织（</a:t>
            </a:r>
            <a:r>
              <a:rPr lang="en-US" altLang="zh-CN" sz="2800" b="1" dirty="0">
                <a:cs typeface="+mn-ea"/>
                <a:sym typeface="+mn-lt"/>
              </a:rPr>
              <a:t>WHO</a:t>
            </a:r>
            <a:r>
              <a:rPr lang="zh-CN" altLang="en-US" sz="2800" b="1" dirty="0">
                <a:cs typeface="+mn-ea"/>
                <a:sym typeface="+mn-lt"/>
              </a:rPr>
              <a:t>）将每年</a:t>
            </a:r>
            <a:r>
              <a:rPr lang="en-US" altLang="zh-CN" sz="2800" b="1" dirty="0">
                <a:cs typeface="+mn-ea"/>
                <a:sym typeface="+mn-lt"/>
              </a:rPr>
              <a:t>3</a:t>
            </a:r>
            <a:r>
              <a:rPr lang="zh-CN" altLang="en-US" sz="2800" b="1" dirty="0">
                <a:cs typeface="+mn-ea"/>
                <a:sym typeface="+mn-lt"/>
              </a:rPr>
              <a:t>月</a:t>
            </a:r>
            <a:r>
              <a:rPr lang="en-US" altLang="zh-CN" sz="2800" b="1" dirty="0">
                <a:cs typeface="+mn-ea"/>
                <a:sym typeface="+mn-lt"/>
              </a:rPr>
              <a:t>24</a:t>
            </a:r>
            <a:r>
              <a:rPr lang="zh-CN" altLang="en-US" sz="2800" b="1" dirty="0">
                <a:cs typeface="+mn-ea"/>
                <a:sym typeface="+mn-lt"/>
              </a:rPr>
              <a:t>日作为世界防治结核病日（</a:t>
            </a:r>
            <a:r>
              <a:rPr lang="en-US" altLang="zh-CN" sz="2800" b="1" dirty="0">
                <a:cs typeface="+mn-ea"/>
                <a:sym typeface="+mn-lt"/>
              </a:rPr>
              <a:t>World Tuberculosis Day</a:t>
            </a:r>
            <a:r>
              <a:rPr lang="zh-CN" altLang="en-US" sz="2800" b="1" dirty="0">
                <a:cs typeface="+mn-ea"/>
                <a:sym typeface="+mn-lt"/>
              </a:rPr>
              <a:t>），是为了纪念</a:t>
            </a:r>
            <a:r>
              <a:rPr lang="en-US" altLang="zh-CN" sz="2800" b="1" dirty="0">
                <a:cs typeface="+mn-ea"/>
                <a:sym typeface="+mn-lt"/>
              </a:rPr>
              <a:t>1882</a:t>
            </a:r>
            <a:r>
              <a:rPr lang="zh-CN" altLang="en-US" sz="2800" b="1" dirty="0">
                <a:cs typeface="+mn-ea"/>
                <a:sym typeface="+mn-lt"/>
              </a:rPr>
              <a:t>年德国微生物学家罗伯特</a:t>
            </a:r>
            <a:r>
              <a:rPr lang="en-US" altLang="zh-CN" sz="2800" b="1" dirty="0">
                <a:cs typeface="+mn-ea"/>
                <a:sym typeface="+mn-lt"/>
              </a:rPr>
              <a:t>·</a:t>
            </a:r>
            <a:r>
              <a:rPr lang="zh-CN" altLang="en-US" sz="2800" b="1" dirty="0">
                <a:cs typeface="+mn-ea"/>
                <a:sym typeface="+mn-lt"/>
              </a:rPr>
              <a:t>科霍向一群德国柏林医生发表他对结核病病原菌的发现。以此提醒公众加深对结核病的认识。</a:t>
            </a:r>
          </a:p>
        </p:txBody>
      </p:sp>
      <p:sp>
        <p:nvSpPr>
          <p:cNvPr id="4" name="矩形 3"/>
          <p:cNvSpPr/>
          <p:nvPr/>
        </p:nvSpPr>
        <p:spPr>
          <a:xfrm>
            <a:off x="1399555" y="687122"/>
            <a:ext cx="4346615" cy="737018"/>
          </a:xfrm>
          <a:prstGeom prst="rect">
            <a:avLst/>
          </a:prstGeom>
        </p:spPr>
        <p:txBody>
          <a:bodyPr wrap="none" lIns="120289" tIns="60145" rIns="120289" bIns="60145">
            <a:spAutoFit/>
          </a:bodyPr>
          <a:lstStyle/>
          <a:p>
            <a:r>
              <a:rPr lang="zh-CN" altLang="en-US" sz="4000" b="1" dirty="0"/>
              <a:t>世界防治结核病日</a:t>
            </a:r>
          </a:p>
        </p:txBody>
      </p:sp>
      <p:pic>
        <p:nvPicPr>
          <p:cNvPr id="5" name="图片 4"/>
          <p:cNvPicPr>
            <a:picLocks noChangeAspect="1"/>
          </p:cNvPicPr>
          <p:nvPr/>
        </p:nvPicPr>
        <p:blipFill>
          <a:blip r:embed="rId3">
            <a:clrChange>
              <a:clrFrom>
                <a:srgbClr val="FFFFFF"/>
              </a:clrFrom>
              <a:clrTo>
                <a:srgbClr val="FFFFFF">
                  <a:alpha val="0"/>
                </a:srgbClr>
              </a:clrTo>
            </a:clrChange>
          </a:blip>
          <a:stretch>
            <a:fillRect/>
          </a:stretch>
        </p:blipFill>
        <p:spPr>
          <a:xfrm>
            <a:off x="8458739" y="1992877"/>
            <a:ext cx="5574227" cy="6540818"/>
          </a:xfrm>
          <a:prstGeom prst="rect">
            <a:avLst/>
          </a:prstGeom>
        </p:spPr>
      </p:pic>
    </p:spTree>
  </p:cSld>
  <p:clrMapOvr>
    <a:masterClrMapping/>
  </p:clrMapOvr>
  <p:transition spd="slow" advTm="12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96277" y="806270"/>
            <a:ext cx="2294771" cy="737018"/>
          </a:xfrm>
          <a:prstGeom prst="rect">
            <a:avLst/>
          </a:prstGeom>
        </p:spPr>
        <p:txBody>
          <a:bodyPr wrap="none" lIns="120289" tIns="60145" rIns="120289" bIns="60145">
            <a:spAutoFit/>
          </a:bodyPr>
          <a:lstStyle>
            <a:defPPr>
              <a:defRPr lang="zh-CN"/>
            </a:defPPr>
            <a:lvl1pPr>
              <a:defRPr sz="2800" b="1"/>
            </a:lvl1pPr>
          </a:lstStyle>
          <a:p>
            <a:r>
              <a:rPr lang="zh-CN" altLang="en-US" sz="4000" dirty="0">
                <a:sym typeface="+mn-lt"/>
              </a:rPr>
              <a:t>节日目的</a:t>
            </a:r>
          </a:p>
        </p:txBody>
      </p:sp>
      <p:sp>
        <p:nvSpPr>
          <p:cNvPr id="3" name="矩形 2"/>
          <p:cNvSpPr/>
          <p:nvPr/>
        </p:nvSpPr>
        <p:spPr>
          <a:xfrm>
            <a:off x="937718" y="2698425"/>
            <a:ext cx="12835927" cy="1490686"/>
          </a:xfrm>
          <a:prstGeom prst="rect">
            <a:avLst/>
          </a:prstGeom>
        </p:spPr>
        <p:txBody>
          <a:bodyPr wrap="square" lIns="120289" tIns="60145" rIns="120289" bIns="60145">
            <a:spAutoFit/>
          </a:bodyPr>
          <a:lstStyle/>
          <a:p>
            <a:pPr>
              <a:lnSpc>
                <a:spcPct val="130000"/>
              </a:lnSpc>
            </a:pPr>
            <a:r>
              <a:rPr lang="zh-CN" altLang="en-US" sz="3600" b="1" dirty="0">
                <a:cs typeface="+mn-ea"/>
                <a:sym typeface="+mn-lt"/>
              </a:rPr>
              <a:t>提高公众对结核病对健康、社会和经济造成的破坏性后果的认识，并加紧努力，在全球终止结核病流行</a:t>
            </a:r>
          </a:p>
        </p:txBody>
      </p:sp>
      <p:pic>
        <p:nvPicPr>
          <p:cNvPr id="7" name="图片 6" descr="图片包含 游戏机, 树, 水果, 花&#10;&#10;描述已自动生成"/>
          <p:cNvPicPr>
            <a:picLocks noChangeAspect="1"/>
          </p:cNvPicPr>
          <p:nvPr/>
        </p:nvPicPr>
        <p:blipFill>
          <a:blip r:embed="rId3">
            <a:clrChange>
              <a:clrFrom>
                <a:srgbClr val="F6F6F6"/>
              </a:clrFrom>
              <a:clrTo>
                <a:srgbClr val="F6F6F6">
                  <a:alpha val="0"/>
                </a:srgbClr>
              </a:clrTo>
            </a:clrChange>
            <a:extLst>
              <a:ext uri="{28A0092B-C50C-407E-A947-70E740481C1C}">
                <a14:useLocalDpi xmlns="" xmlns:a14="http://schemas.microsoft.com/office/drawing/2010/main" val="0"/>
              </a:ext>
            </a:extLst>
          </a:blip>
          <a:stretch>
            <a:fillRect/>
          </a:stretch>
        </p:blipFill>
        <p:spPr>
          <a:xfrm>
            <a:off x="4821895" y="2959842"/>
            <a:ext cx="5067576" cy="7677261"/>
          </a:xfrm>
          <a:prstGeom prst="rect">
            <a:avLst/>
          </a:prstGeom>
        </p:spPr>
      </p:pic>
    </p:spTree>
  </p:cSld>
  <p:clrMapOvr>
    <a:masterClrMapping/>
  </p:clrMapOvr>
  <p:transition spd="slow" advTm="10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71501" y="2534864"/>
            <a:ext cx="7603970" cy="6041162"/>
          </a:xfrm>
          <a:prstGeom prst="rect">
            <a:avLst/>
          </a:prstGeom>
        </p:spPr>
        <p:txBody>
          <a:bodyPr wrap="square" lIns="120289" tIns="60145" rIns="120289" bIns="60145">
            <a:spAutoFit/>
          </a:bodyPr>
          <a:lstStyle/>
          <a:p>
            <a:pPr>
              <a:lnSpc>
                <a:spcPts val="5200"/>
              </a:lnSpc>
            </a:pPr>
            <a:r>
              <a:rPr lang="en-US" altLang="zh-CN" sz="2800" b="1" dirty="0">
                <a:cs typeface="+mn-ea"/>
                <a:sym typeface="+mn-lt"/>
              </a:rPr>
              <a:t>1882</a:t>
            </a:r>
            <a:r>
              <a:rPr lang="zh-CN" altLang="en-US" sz="2800" b="1" dirty="0">
                <a:cs typeface="+mn-ea"/>
                <a:sym typeface="+mn-lt"/>
              </a:rPr>
              <a:t>年</a:t>
            </a:r>
            <a:r>
              <a:rPr lang="en-US" altLang="zh-CN" sz="2800" b="1" dirty="0">
                <a:cs typeface="+mn-ea"/>
                <a:sym typeface="+mn-lt"/>
              </a:rPr>
              <a:t>3</a:t>
            </a:r>
            <a:r>
              <a:rPr lang="zh-CN" altLang="en-US" sz="2800" b="1" dirty="0">
                <a:cs typeface="+mn-ea"/>
                <a:sym typeface="+mn-lt"/>
              </a:rPr>
              <a:t>月</a:t>
            </a:r>
            <a:r>
              <a:rPr lang="en-US" altLang="zh-CN" sz="2800" b="1" dirty="0">
                <a:cs typeface="+mn-ea"/>
                <a:sym typeface="+mn-lt"/>
              </a:rPr>
              <a:t>24</a:t>
            </a:r>
            <a:r>
              <a:rPr lang="zh-CN" altLang="en-US" sz="2800" b="1" dirty="0">
                <a:cs typeface="+mn-ea"/>
                <a:sym typeface="+mn-lt"/>
              </a:rPr>
              <a:t>日是世界著名的德国科学家科赫氏在柏林宣布发现结核菌的日子。</a:t>
            </a:r>
          </a:p>
          <a:p>
            <a:pPr>
              <a:lnSpc>
                <a:spcPts val="5200"/>
              </a:lnSpc>
            </a:pPr>
            <a:r>
              <a:rPr lang="zh-CN" altLang="en-US" sz="2800" b="1" dirty="0">
                <a:cs typeface="+mn-ea"/>
                <a:sym typeface="+mn-lt"/>
              </a:rPr>
              <a:t>当时结核病正在欧洲和美洲猖獗流行，由于科赫氏发现了结核菌，为以后结核病研究和控制工作提供了重要的科学基础，为可能消除结核病带来了希望。尽管本世纪</a:t>
            </a:r>
            <a:r>
              <a:rPr lang="en-US" altLang="zh-CN" sz="2800" b="1" dirty="0">
                <a:cs typeface="+mn-ea"/>
                <a:sym typeface="+mn-lt"/>
              </a:rPr>
              <a:t>50</a:t>
            </a:r>
            <a:r>
              <a:rPr lang="zh-CN" altLang="en-US" sz="2800" b="1" dirty="0">
                <a:cs typeface="+mn-ea"/>
                <a:sym typeface="+mn-lt"/>
              </a:rPr>
              <a:t>年代有效的抗结核药物问世，但世界大多数人都不能得到有效的治疗服务措施。从</a:t>
            </a:r>
            <a:r>
              <a:rPr lang="en-US" altLang="zh-CN" sz="2800" b="1" dirty="0">
                <a:cs typeface="+mn-ea"/>
                <a:sym typeface="+mn-lt"/>
              </a:rPr>
              <a:t>1882</a:t>
            </a:r>
            <a:r>
              <a:rPr lang="zh-CN" altLang="en-US" sz="2800" b="1" dirty="0">
                <a:cs typeface="+mn-ea"/>
                <a:sym typeface="+mn-lt"/>
              </a:rPr>
              <a:t>年科赫氏发现了结核菌以来至少有</a:t>
            </a:r>
            <a:r>
              <a:rPr lang="en-US" altLang="zh-CN" sz="2800" b="1" dirty="0">
                <a:cs typeface="+mn-ea"/>
                <a:sym typeface="+mn-lt"/>
              </a:rPr>
              <a:t>2</a:t>
            </a:r>
            <a:r>
              <a:rPr lang="zh-CN" altLang="en-US" sz="2800" b="1" dirty="0">
                <a:cs typeface="+mn-ea"/>
                <a:sym typeface="+mn-lt"/>
              </a:rPr>
              <a:t>亿人被结核病夺去了生命。</a:t>
            </a:r>
          </a:p>
        </p:txBody>
      </p:sp>
      <p:sp>
        <p:nvSpPr>
          <p:cNvPr id="3" name="文本框 2"/>
          <p:cNvSpPr txBox="1"/>
          <p:nvPr/>
        </p:nvSpPr>
        <p:spPr>
          <a:xfrm>
            <a:off x="1496278" y="806268"/>
            <a:ext cx="2294771" cy="737018"/>
          </a:xfrm>
          <a:prstGeom prst="rect">
            <a:avLst/>
          </a:prstGeom>
        </p:spPr>
        <p:txBody>
          <a:bodyPr wrap="none" lIns="120289" tIns="60145" rIns="120289" bIns="60145">
            <a:spAutoFit/>
          </a:bodyPr>
          <a:lstStyle>
            <a:defPPr>
              <a:defRPr lang="zh-CN"/>
            </a:defPPr>
            <a:lvl1pPr>
              <a:defRPr sz="2800" b="1"/>
            </a:lvl1pPr>
          </a:lstStyle>
          <a:p>
            <a:r>
              <a:rPr lang="zh-CN" altLang="en-US" sz="4000" dirty="0">
                <a:sym typeface="+mn-lt"/>
              </a:rPr>
              <a:t>节日目的</a:t>
            </a:r>
          </a:p>
        </p:txBody>
      </p:sp>
      <p:pic>
        <p:nvPicPr>
          <p:cNvPr id="4" name="图片 3"/>
          <p:cNvPicPr>
            <a:picLocks noChangeAspect="1"/>
          </p:cNvPicPr>
          <p:nvPr/>
        </p:nvPicPr>
        <p:blipFill>
          <a:blip r:embed="rId3"/>
          <a:stretch>
            <a:fillRect/>
          </a:stretch>
        </p:blipFill>
        <p:spPr>
          <a:xfrm>
            <a:off x="8338416" y="3225438"/>
            <a:ext cx="5493300" cy="4488594"/>
          </a:xfrm>
          <a:prstGeom prst="rect">
            <a:avLst/>
          </a:prstGeom>
        </p:spPr>
      </p:pic>
    </p:spTree>
  </p:cSld>
  <p:clrMapOvr>
    <a:masterClrMapping/>
  </p:clrMapOvr>
  <p:transition spd="slow" advTm="15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390661" y="4505206"/>
            <a:ext cx="9679926" cy="3091637"/>
          </a:xfrm>
          <a:prstGeom prst="rect">
            <a:avLst/>
          </a:prstGeom>
        </p:spPr>
        <p:txBody>
          <a:bodyPr wrap="square" lIns="120289" tIns="60145" rIns="120289" bIns="60145">
            <a:spAutoFit/>
          </a:bodyPr>
          <a:lstStyle/>
          <a:p>
            <a:pPr>
              <a:lnSpc>
                <a:spcPts val="6000"/>
              </a:lnSpc>
            </a:pPr>
            <a:r>
              <a:rPr lang="en-US" altLang="zh-CN" sz="2800" b="1" dirty="0">
                <a:cs typeface="+mn-ea"/>
                <a:sym typeface="+mn-lt"/>
              </a:rPr>
              <a:t>1982</a:t>
            </a:r>
            <a:r>
              <a:rPr lang="zh-CN" altLang="en-US" sz="2800" b="1" dirty="0">
                <a:cs typeface="+mn-ea"/>
                <a:sym typeface="+mn-lt"/>
              </a:rPr>
              <a:t>年</a:t>
            </a:r>
            <a:r>
              <a:rPr lang="en-US" altLang="zh-CN" sz="2800" b="1" dirty="0">
                <a:cs typeface="+mn-ea"/>
                <a:sym typeface="+mn-lt"/>
              </a:rPr>
              <a:t>3</a:t>
            </a:r>
            <a:r>
              <a:rPr lang="zh-CN" altLang="en-US" sz="2800" b="1" dirty="0">
                <a:cs typeface="+mn-ea"/>
                <a:sym typeface="+mn-lt"/>
              </a:rPr>
              <a:t>月</a:t>
            </a:r>
            <a:r>
              <a:rPr lang="en-US" altLang="zh-CN" sz="2800" b="1" dirty="0">
                <a:cs typeface="+mn-ea"/>
                <a:sym typeface="+mn-lt"/>
              </a:rPr>
              <a:t>24</a:t>
            </a:r>
            <a:r>
              <a:rPr lang="zh-CN" altLang="en-US" sz="2800" b="1" dirty="0">
                <a:cs typeface="+mn-ea"/>
                <a:sym typeface="+mn-lt"/>
              </a:rPr>
              <a:t>日由国际防痨协会和世界卫生组织倡议各国政府和非政府组织举办纪念罗伯特</a:t>
            </a:r>
            <a:r>
              <a:rPr lang="en-US" altLang="zh-CN" sz="2800" b="1" dirty="0">
                <a:cs typeface="+mn-ea"/>
                <a:sym typeface="+mn-lt"/>
              </a:rPr>
              <a:t>·</a:t>
            </a:r>
            <a:r>
              <a:rPr lang="zh-CN" altLang="en-US" sz="2800" b="1" dirty="0">
                <a:cs typeface="+mn-ea"/>
                <a:sym typeface="+mn-lt"/>
              </a:rPr>
              <a:t>科霍发现结核菌</a:t>
            </a:r>
            <a:r>
              <a:rPr lang="en-US" altLang="zh-CN" sz="2800" b="1" dirty="0">
                <a:cs typeface="+mn-ea"/>
                <a:sym typeface="+mn-lt"/>
              </a:rPr>
              <a:t>100</a:t>
            </a:r>
            <a:r>
              <a:rPr lang="zh-CN" altLang="en-US" sz="2800" b="1" dirty="0">
                <a:cs typeface="+mn-ea"/>
                <a:sym typeface="+mn-lt"/>
              </a:rPr>
              <a:t>周年活动，国际防痨协会的会员之一非洲马里共和国的防痨协会提议，要像其它世界卫生日一样，设立世界防治结核病日。</a:t>
            </a:r>
          </a:p>
        </p:txBody>
      </p:sp>
      <p:sp>
        <p:nvSpPr>
          <p:cNvPr id="3" name="文本框 2"/>
          <p:cNvSpPr txBox="1"/>
          <p:nvPr/>
        </p:nvSpPr>
        <p:spPr>
          <a:xfrm>
            <a:off x="1496278" y="806268"/>
            <a:ext cx="2294771" cy="737018"/>
          </a:xfrm>
          <a:prstGeom prst="rect">
            <a:avLst/>
          </a:prstGeom>
        </p:spPr>
        <p:txBody>
          <a:bodyPr wrap="none" lIns="120289" tIns="60145" rIns="120289" bIns="60145">
            <a:spAutoFit/>
          </a:bodyPr>
          <a:lstStyle>
            <a:defPPr>
              <a:defRPr lang="zh-CN"/>
            </a:defPPr>
            <a:lvl1pPr>
              <a:defRPr sz="2800" b="1"/>
            </a:lvl1pPr>
          </a:lstStyle>
          <a:p>
            <a:r>
              <a:rPr lang="zh-CN" altLang="en-US" sz="4000" dirty="0">
                <a:sym typeface="+mn-lt"/>
              </a:rPr>
              <a:t>节日目的</a:t>
            </a:r>
          </a:p>
        </p:txBody>
      </p:sp>
      <p:pic>
        <p:nvPicPr>
          <p:cNvPr id="4" name="图片 3"/>
          <p:cNvPicPr>
            <a:picLocks noChangeAspect="1"/>
          </p:cNvPicPr>
          <p:nvPr/>
        </p:nvPicPr>
        <p:blipFill>
          <a:blip r:embed="rId3"/>
          <a:stretch>
            <a:fillRect/>
          </a:stretch>
        </p:blipFill>
        <p:spPr>
          <a:xfrm>
            <a:off x="1496278" y="3142892"/>
            <a:ext cx="2677928" cy="4515564"/>
          </a:xfrm>
          <a:prstGeom prst="rect">
            <a:avLst/>
          </a:prstGeom>
        </p:spPr>
      </p:pic>
    </p:spTree>
  </p:cSld>
  <p:clrMapOvr>
    <a:masterClrMapping/>
  </p:clrMapOvr>
  <p:transition spd="slow" advTm="12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96277" y="4281821"/>
            <a:ext cx="7785532" cy="4043821"/>
          </a:xfrm>
          <a:prstGeom prst="rect">
            <a:avLst/>
          </a:prstGeom>
        </p:spPr>
        <p:txBody>
          <a:bodyPr wrap="square" lIns="120289" tIns="60145" rIns="120289" bIns="60145">
            <a:spAutoFit/>
          </a:bodyPr>
          <a:lstStyle/>
          <a:p>
            <a:pPr>
              <a:lnSpc>
                <a:spcPts val="6300"/>
              </a:lnSpc>
            </a:pPr>
            <a:r>
              <a:rPr lang="en-US" altLang="zh-CN" sz="2800" b="1" dirty="0">
                <a:cs typeface="+mn-ea"/>
                <a:sym typeface="+mn-lt"/>
              </a:rPr>
              <a:t>1993</a:t>
            </a:r>
            <a:r>
              <a:rPr lang="zh-CN" altLang="en-US" sz="2800" b="1" dirty="0">
                <a:cs typeface="+mn-ea"/>
                <a:sym typeface="+mn-lt"/>
              </a:rPr>
              <a:t>年</a:t>
            </a:r>
            <a:r>
              <a:rPr lang="en-US" altLang="zh-CN" sz="2800" b="1" dirty="0">
                <a:cs typeface="+mn-ea"/>
                <a:sym typeface="+mn-lt"/>
              </a:rPr>
              <a:t>4</a:t>
            </a:r>
            <a:r>
              <a:rPr lang="zh-CN" altLang="en-US" sz="2800" b="1" dirty="0">
                <a:cs typeface="+mn-ea"/>
                <a:sym typeface="+mn-lt"/>
              </a:rPr>
              <a:t>月</a:t>
            </a:r>
            <a:r>
              <a:rPr lang="en-US" altLang="zh-CN" sz="2800" b="1" dirty="0">
                <a:cs typeface="+mn-ea"/>
                <a:sym typeface="+mn-lt"/>
              </a:rPr>
              <a:t>23</a:t>
            </a:r>
            <a:r>
              <a:rPr lang="zh-CN" altLang="en-US" sz="2800" b="1" dirty="0">
                <a:cs typeface="+mn-ea"/>
                <a:sym typeface="+mn-lt"/>
              </a:rPr>
              <a:t>日世界卫生组织在伦敦召开</a:t>
            </a:r>
            <a:r>
              <a:rPr lang="en-US" altLang="zh-CN" sz="2800" b="1" dirty="0">
                <a:cs typeface="+mn-ea"/>
                <a:sym typeface="+mn-lt"/>
              </a:rPr>
              <a:t>46</a:t>
            </a:r>
            <a:r>
              <a:rPr lang="zh-CN" altLang="en-US" sz="2800" b="1" dirty="0">
                <a:cs typeface="+mn-ea"/>
                <a:sym typeface="+mn-lt"/>
              </a:rPr>
              <a:t>届世界卫生大会，会上通过了“全球结核病紧急状态宣言”。要求世界各国采取紧急措施，积极与结核病危机作斗争，并希望加强对防治结核病的宣传，以唤起各国对控制结核病疫情的高度重视。</a:t>
            </a:r>
          </a:p>
        </p:txBody>
      </p:sp>
      <p:sp>
        <p:nvSpPr>
          <p:cNvPr id="3" name="文本框 2"/>
          <p:cNvSpPr txBox="1"/>
          <p:nvPr/>
        </p:nvSpPr>
        <p:spPr>
          <a:xfrm>
            <a:off x="1496278" y="806268"/>
            <a:ext cx="2294771" cy="737018"/>
          </a:xfrm>
          <a:prstGeom prst="rect">
            <a:avLst/>
          </a:prstGeom>
        </p:spPr>
        <p:txBody>
          <a:bodyPr wrap="none" lIns="120289" tIns="60145" rIns="120289" bIns="60145">
            <a:spAutoFit/>
          </a:bodyPr>
          <a:lstStyle>
            <a:defPPr>
              <a:defRPr lang="zh-CN"/>
            </a:defPPr>
            <a:lvl1pPr>
              <a:defRPr sz="2800" b="1"/>
            </a:lvl1pPr>
          </a:lstStyle>
          <a:p>
            <a:r>
              <a:rPr lang="zh-CN" altLang="en-US" sz="4000" dirty="0">
                <a:sym typeface="+mn-lt"/>
              </a:rPr>
              <a:t>节日目的</a:t>
            </a:r>
          </a:p>
        </p:txBody>
      </p:sp>
      <p:pic>
        <p:nvPicPr>
          <p:cNvPr id="4" name="图片 3"/>
          <p:cNvPicPr>
            <a:picLocks noChangeAspect="1"/>
          </p:cNvPicPr>
          <p:nvPr/>
        </p:nvPicPr>
        <p:blipFill>
          <a:blip r:embed="rId3"/>
          <a:stretch>
            <a:fillRect/>
          </a:stretch>
        </p:blipFill>
        <p:spPr>
          <a:xfrm>
            <a:off x="9671208" y="2332292"/>
            <a:ext cx="3977588" cy="6136772"/>
          </a:xfrm>
          <a:prstGeom prst="rect">
            <a:avLst/>
          </a:prstGeom>
        </p:spPr>
      </p:pic>
    </p:spTree>
  </p:cSld>
  <p:clrMapOvr>
    <a:masterClrMapping/>
  </p:clrMapOvr>
  <p:transition spd="slow" advTm="15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2331" y="7920524"/>
            <a:ext cx="14286704" cy="1186500"/>
          </a:xfrm>
          <a:prstGeom prst="rect">
            <a:avLst/>
          </a:prstGeom>
        </p:spPr>
        <p:txBody>
          <a:bodyPr wrap="square" lIns="120289" tIns="60145" rIns="120289" bIns="60145">
            <a:spAutoFit/>
          </a:bodyPr>
          <a:lstStyle/>
          <a:p>
            <a:pPr>
              <a:lnSpc>
                <a:spcPct val="130000"/>
              </a:lnSpc>
            </a:pPr>
            <a:r>
              <a:rPr lang="en-US" altLang="zh-CN" sz="2800" b="1" dirty="0">
                <a:cs typeface="+mn-ea"/>
                <a:sym typeface="+mn-lt"/>
              </a:rPr>
              <a:t>1996</a:t>
            </a:r>
            <a:r>
              <a:rPr lang="zh-CN" altLang="en-US" sz="2800" b="1" dirty="0">
                <a:cs typeface="+mn-ea"/>
                <a:sym typeface="+mn-lt"/>
              </a:rPr>
              <a:t>年</a:t>
            </a:r>
            <a:r>
              <a:rPr lang="en-US" altLang="zh-CN" sz="2800" b="1" dirty="0">
                <a:cs typeface="+mn-ea"/>
                <a:sym typeface="+mn-lt"/>
              </a:rPr>
              <a:t>2</a:t>
            </a:r>
            <a:r>
              <a:rPr lang="zh-CN" altLang="en-US" sz="2800" b="1" dirty="0">
                <a:cs typeface="+mn-ea"/>
                <a:sym typeface="+mn-lt"/>
              </a:rPr>
              <a:t>月</a:t>
            </a:r>
            <a:r>
              <a:rPr lang="en-US" altLang="zh-CN" sz="2800" b="1" dirty="0">
                <a:cs typeface="+mn-ea"/>
                <a:sym typeface="+mn-lt"/>
              </a:rPr>
              <a:t>8</a:t>
            </a:r>
            <a:r>
              <a:rPr lang="zh-CN" altLang="en-US" sz="2800" b="1" dirty="0">
                <a:cs typeface="+mn-ea"/>
                <a:sym typeface="+mn-lt"/>
              </a:rPr>
              <a:t>日中国卫生部发文，要积极响应世界卫生组织的建议，积极开展“</a:t>
            </a:r>
            <a:r>
              <a:rPr lang="en-US" altLang="zh-CN" sz="2800" b="1" dirty="0">
                <a:cs typeface="+mn-ea"/>
                <a:sym typeface="+mn-lt"/>
              </a:rPr>
              <a:t>3.24</a:t>
            </a:r>
            <a:r>
              <a:rPr lang="zh-CN" altLang="en-US" sz="2800" b="1" dirty="0">
                <a:cs typeface="+mn-ea"/>
                <a:sym typeface="+mn-lt"/>
              </a:rPr>
              <a:t>世界防治结核病日”的宣传活动。</a:t>
            </a:r>
          </a:p>
        </p:txBody>
      </p:sp>
      <p:sp>
        <p:nvSpPr>
          <p:cNvPr id="3" name="文本框 2"/>
          <p:cNvSpPr txBox="1"/>
          <p:nvPr/>
        </p:nvSpPr>
        <p:spPr>
          <a:xfrm>
            <a:off x="1496278" y="806268"/>
            <a:ext cx="2294771" cy="737018"/>
          </a:xfrm>
          <a:prstGeom prst="rect">
            <a:avLst/>
          </a:prstGeom>
        </p:spPr>
        <p:txBody>
          <a:bodyPr wrap="none" lIns="120289" tIns="60145" rIns="120289" bIns="60145">
            <a:spAutoFit/>
          </a:bodyPr>
          <a:lstStyle>
            <a:defPPr>
              <a:defRPr lang="zh-CN"/>
            </a:defPPr>
            <a:lvl1pPr>
              <a:defRPr sz="2800" b="1"/>
            </a:lvl1pPr>
          </a:lstStyle>
          <a:p>
            <a:r>
              <a:rPr lang="zh-CN" altLang="en-US" sz="4000" dirty="0">
                <a:sym typeface="+mn-lt"/>
              </a:rPr>
              <a:t>宣传活动</a:t>
            </a:r>
          </a:p>
        </p:txBody>
      </p:sp>
      <p:pic>
        <p:nvPicPr>
          <p:cNvPr id="5" name="图片 4"/>
          <p:cNvPicPr>
            <a:picLocks noChangeAspect="1"/>
          </p:cNvPicPr>
          <p:nvPr/>
        </p:nvPicPr>
        <p:blipFill>
          <a:blip r:embed="rId3">
            <a:clrChange>
              <a:clrFrom>
                <a:srgbClr val="FFFFFF"/>
              </a:clrFrom>
              <a:clrTo>
                <a:srgbClr val="FFFFFF">
                  <a:alpha val="0"/>
                </a:srgbClr>
              </a:clrTo>
            </a:clrChange>
          </a:blip>
          <a:stretch>
            <a:fillRect/>
          </a:stretch>
        </p:blipFill>
        <p:spPr>
          <a:xfrm>
            <a:off x="4702445" y="1447412"/>
            <a:ext cx="5306476" cy="6926420"/>
          </a:xfrm>
          <a:prstGeom prst="rect">
            <a:avLst/>
          </a:prstGeom>
        </p:spPr>
      </p:pic>
    </p:spTree>
  </p:cSld>
  <p:clrMapOvr>
    <a:masterClrMapping/>
  </p:clrMapOvr>
  <p:transition spd="slow" advTm="8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y3kapzjx">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211</TotalTime>
  <Words>1150</Words>
  <Application>WPS 演示</Application>
  <PresentationFormat>自定义</PresentationFormat>
  <Paragraphs>98</Paragraphs>
  <Slides>26</Slides>
  <Notes>26</Notes>
  <HiddenSlides>0</HiddenSlides>
  <MMClips>2</MMClips>
  <ScaleCrop>false</ScaleCrop>
  <HeadingPairs>
    <vt:vector size="4" baseType="variant">
      <vt:variant>
        <vt:lpstr>主题</vt:lpstr>
      </vt:variant>
      <vt:variant>
        <vt:i4>1</vt:i4>
      </vt:variant>
      <vt:variant>
        <vt:lpstr>幻灯片标题</vt:lpstr>
      </vt:variant>
      <vt:variant>
        <vt:i4>26</vt:i4>
      </vt:variant>
    </vt:vector>
  </HeadingPairs>
  <TitlesOfParts>
    <vt:vector size="27"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dc:title>
  <dc:creator/>
  <cp:lastModifiedBy>ggwsk7</cp:lastModifiedBy>
  <cp:revision>19</cp:revision>
  <dcterms:created xsi:type="dcterms:W3CDTF">2020-03-05T15:55:00Z</dcterms:created>
  <dcterms:modified xsi:type="dcterms:W3CDTF">2021-03-18T01:18:10Z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2052-11.1.0.9513</vt:lpwstr>
  </property>
</Properties>
</file>